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3_16113967.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57" r:id="rId3"/>
    <p:sldId id="258" r:id="rId4"/>
    <p:sldId id="259" r:id="rId5"/>
    <p:sldId id="264" r:id="rId6"/>
    <p:sldId id="260" r:id="rId7"/>
    <p:sldId id="267" r:id="rId8"/>
    <p:sldId id="262"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DF45EA-1DA6-798D-C4AE-440D953C3FD8}" name="BANGARA, FRED (CDC/GHC/DGHT)" initials="BF(" userId="S::uat5@cdc.gov::4178cf78-a0c4-499f-b755-359006e5106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NGARA, FRED (CDC/GHC/DGHT)" userId="4178cf78-a0c4-499f-b755-359006e51061" providerId="ADAL" clId="{6124505D-F769-4A80-8D45-BE17F4C5CEB4}"/>
    <pc:docChg chg="custSel modSld">
      <pc:chgData name="BANGARA, FRED (CDC/GHC/DGHT)" userId="4178cf78-a0c4-499f-b755-359006e51061" providerId="ADAL" clId="{6124505D-F769-4A80-8D45-BE17F4C5CEB4}" dt="2024-06-04T10:16:56.744" v="365" actId="14100"/>
      <pc:docMkLst>
        <pc:docMk/>
      </pc:docMkLst>
      <pc:sldChg chg="modSp mod delCm modCm">
        <pc:chgData name="BANGARA, FRED (CDC/GHC/DGHT)" userId="4178cf78-a0c4-499f-b755-359006e51061" providerId="ADAL" clId="{6124505D-F769-4A80-8D45-BE17F4C5CEB4}" dt="2024-06-03T03:53:23.269" v="325" actId="14100"/>
        <pc:sldMkLst>
          <pc:docMk/>
          <pc:sldMk cId="3823892650" sldId="258"/>
        </pc:sldMkLst>
        <pc:spChg chg="mod">
          <ac:chgData name="BANGARA, FRED (CDC/GHC/DGHT)" userId="4178cf78-a0c4-499f-b755-359006e51061" providerId="ADAL" clId="{6124505D-F769-4A80-8D45-BE17F4C5CEB4}" dt="2024-06-03T03:53:23.269" v="325" actId="14100"/>
          <ac:spMkLst>
            <pc:docMk/>
            <pc:sldMk cId="3823892650" sldId="258"/>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BANGARA, FRED (CDC/GHC/DGHT)" userId="4178cf78-a0c4-499f-b755-359006e51061" providerId="ADAL" clId="{6124505D-F769-4A80-8D45-BE17F4C5CEB4}" dt="2024-06-02T20:47:11.834" v="284"/>
              <pc2:cmMkLst xmlns:pc2="http://schemas.microsoft.com/office/powerpoint/2019/9/main/command">
                <pc:docMk/>
                <pc:sldMk cId="3823892650" sldId="258"/>
                <pc2:cmMk id="{E27BE137-FA27-4E0C-AD91-50EB07452A5B}"/>
              </pc2:cmMkLst>
            </pc226:cmChg>
          </p:ext>
        </pc:extLst>
      </pc:sldChg>
      <pc:sldChg chg="modSp mod">
        <pc:chgData name="BANGARA, FRED (CDC/GHC/DGHT)" userId="4178cf78-a0c4-499f-b755-359006e51061" providerId="ADAL" clId="{6124505D-F769-4A80-8D45-BE17F4C5CEB4}" dt="2024-06-03T03:57:34.582" v="331" actId="14100"/>
        <pc:sldMkLst>
          <pc:docMk/>
          <pc:sldMk cId="370227559" sldId="259"/>
        </pc:sldMkLst>
        <pc:spChg chg="mod">
          <ac:chgData name="BANGARA, FRED (CDC/GHC/DGHT)" userId="4178cf78-a0c4-499f-b755-359006e51061" providerId="ADAL" clId="{6124505D-F769-4A80-8D45-BE17F4C5CEB4}" dt="2024-06-03T03:57:19.642" v="330" actId="27636"/>
          <ac:spMkLst>
            <pc:docMk/>
            <pc:sldMk cId="370227559" sldId="259"/>
            <ac:spMk id="2" creationId="{00000000-0000-0000-0000-000000000000}"/>
          </ac:spMkLst>
        </pc:spChg>
        <pc:graphicFrameChg chg="mod">
          <ac:chgData name="BANGARA, FRED (CDC/GHC/DGHT)" userId="4178cf78-a0c4-499f-b755-359006e51061" providerId="ADAL" clId="{6124505D-F769-4A80-8D45-BE17F4C5CEB4}" dt="2024-06-03T03:57:34.582" v="331" actId="14100"/>
          <ac:graphicFrameMkLst>
            <pc:docMk/>
            <pc:sldMk cId="370227559" sldId="259"/>
            <ac:graphicFrameMk id="5" creationId="{00000000-0000-0000-0000-000000000000}"/>
          </ac:graphicFrameMkLst>
        </pc:graphicFrameChg>
      </pc:sldChg>
      <pc:sldChg chg="modSp mod">
        <pc:chgData name="BANGARA, FRED (CDC/GHC/DGHT)" userId="4178cf78-a0c4-499f-b755-359006e51061" providerId="ADAL" clId="{6124505D-F769-4A80-8D45-BE17F4C5CEB4}" dt="2024-06-04T10:05:04.971" v="332" actId="313"/>
        <pc:sldMkLst>
          <pc:docMk/>
          <pc:sldMk cId="2610060719" sldId="260"/>
        </pc:sldMkLst>
        <pc:spChg chg="mod">
          <ac:chgData name="BANGARA, FRED (CDC/GHC/DGHT)" userId="4178cf78-a0c4-499f-b755-359006e51061" providerId="ADAL" clId="{6124505D-F769-4A80-8D45-BE17F4C5CEB4}" dt="2024-06-04T10:05:04.971" v="332" actId="313"/>
          <ac:spMkLst>
            <pc:docMk/>
            <pc:sldMk cId="2610060719" sldId="260"/>
            <ac:spMk id="2" creationId="{00000000-0000-0000-0000-000000000000}"/>
          </ac:spMkLst>
        </pc:spChg>
        <pc:spChg chg="mod">
          <ac:chgData name="BANGARA, FRED (CDC/GHC/DGHT)" userId="4178cf78-a0c4-499f-b755-359006e51061" providerId="ADAL" clId="{6124505D-F769-4A80-8D45-BE17F4C5CEB4}" dt="2024-05-29T08:26:34.856" v="210" actId="313"/>
          <ac:spMkLst>
            <pc:docMk/>
            <pc:sldMk cId="2610060719" sldId="260"/>
            <ac:spMk id="11" creationId="{6AC56EB8-E121-A9F7-EBDC-CB8AB86507E2}"/>
          </ac:spMkLst>
        </pc:spChg>
      </pc:sldChg>
      <pc:sldChg chg="modSp mod delCm">
        <pc:chgData name="BANGARA, FRED (CDC/GHC/DGHT)" userId="4178cf78-a0c4-499f-b755-359006e51061" providerId="ADAL" clId="{6124505D-F769-4A80-8D45-BE17F4C5CEB4}" dt="2024-06-04T10:16:56.744" v="365" actId="14100"/>
        <pc:sldMkLst>
          <pc:docMk/>
          <pc:sldMk cId="3850599157" sldId="262"/>
        </pc:sldMkLst>
        <pc:spChg chg="mod">
          <ac:chgData name="BANGARA, FRED (CDC/GHC/DGHT)" userId="4178cf78-a0c4-499f-b755-359006e51061" providerId="ADAL" clId="{6124505D-F769-4A80-8D45-BE17F4C5CEB4}" dt="2024-06-04T10:16:56.744" v="365" actId="14100"/>
          <ac:spMkLst>
            <pc:docMk/>
            <pc:sldMk cId="3850599157" sldId="262"/>
            <ac:spMk id="2" creationId="{00000000-0000-0000-0000-000000000000}"/>
          </ac:spMkLst>
        </pc:spChg>
        <pc:spChg chg="mod">
          <ac:chgData name="BANGARA, FRED (CDC/GHC/DGHT)" userId="4178cf78-a0c4-499f-b755-359006e51061" providerId="ADAL" clId="{6124505D-F769-4A80-8D45-BE17F4C5CEB4}" dt="2024-05-29T08:01:08.777" v="206" actId="20577"/>
          <ac:spMkLst>
            <pc:docMk/>
            <pc:sldMk cId="3850599157" sldId="262"/>
            <ac:spMk id="3" creationId="{00000000-0000-0000-0000-000000000000}"/>
          </ac:spMkLst>
        </pc:spChg>
        <pc:extLst>
          <p:ext xmlns:p="http://schemas.openxmlformats.org/presentationml/2006/main" uri="{D6D511B9-2390-475A-947B-AFAB55BFBCF1}">
            <pc226:cmChg xmlns:pc226="http://schemas.microsoft.com/office/powerpoint/2022/06/main/command" chg="del">
              <pc226:chgData name="BANGARA, FRED (CDC/GHC/DGHT)" userId="4178cf78-a0c4-499f-b755-359006e51061" providerId="ADAL" clId="{6124505D-F769-4A80-8D45-BE17F4C5CEB4}" dt="2024-05-29T07:55:43.448" v="35"/>
              <pc2:cmMkLst xmlns:pc2="http://schemas.microsoft.com/office/powerpoint/2019/9/main/command">
                <pc:docMk/>
                <pc:sldMk cId="3850599157" sldId="262"/>
                <pc2:cmMk id="{6DFD4423-8A89-461D-9AC3-6ADB8DCDE271}"/>
              </pc2:cmMkLst>
            </pc226:cmChg>
            <pc226:cmChg xmlns:pc226="http://schemas.microsoft.com/office/powerpoint/2022/06/main/command" chg="del">
              <pc226:chgData name="BANGARA, FRED (CDC/GHC/DGHT)" userId="4178cf78-a0c4-499f-b755-359006e51061" providerId="ADAL" clId="{6124505D-F769-4A80-8D45-BE17F4C5CEB4}" dt="2024-05-29T07:56:00.557" v="38"/>
              <pc2:cmMkLst xmlns:pc2="http://schemas.microsoft.com/office/powerpoint/2019/9/main/command">
                <pc:docMk/>
                <pc:sldMk cId="3850599157" sldId="262"/>
                <pc2:cmMk id="{A18BA337-82A7-4FE9-A9CA-F287B175B57E}"/>
              </pc2:cmMkLst>
            </pc226:cmChg>
            <pc226:cmChg xmlns:pc226="http://schemas.microsoft.com/office/powerpoint/2022/06/main/command" chg="del">
              <pc226:chgData name="BANGARA, FRED (CDC/GHC/DGHT)" userId="4178cf78-a0c4-499f-b755-359006e51061" providerId="ADAL" clId="{6124505D-F769-4A80-8D45-BE17F4C5CEB4}" dt="2024-05-29T07:55:47.304" v="36"/>
              <pc2:cmMkLst xmlns:pc2="http://schemas.microsoft.com/office/powerpoint/2019/9/main/command">
                <pc:docMk/>
                <pc:sldMk cId="3850599157" sldId="262"/>
                <pc2:cmMk id="{05241C61-43DC-4F6F-BD1A-86103D2CE16F}"/>
              </pc2:cmMkLst>
            </pc226:cmChg>
            <pc226:cmChg xmlns:pc226="http://schemas.microsoft.com/office/powerpoint/2022/06/main/command" chg="del">
              <pc226:chgData name="BANGARA, FRED (CDC/GHC/DGHT)" userId="4178cf78-a0c4-499f-b755-359006e51061" providerId="ADAL" clId="{6124505D-F769-4A80-8D45-BE17F4C5CEB4}" dt="2024-05-29T07:55:49.525" v="37"/>
              <pc2:cmMkLst xmlns:pc2="http://schemas.microsoft.com/office/powerpoint/2019/9/main/command">
                <pc:docMk/>
                <pc:sldMk cId="3850599157" sldId="262"/>
                <pc2:cmMk id="{48ADF769-EE29-4866-8063-A8E05C0B5CA7}"/>
              </pc2:cmMkLst>
            </pc226:cmChg>
            <pc226:cmChg xmlns:pc226="http://schemas.microsoft.com/office/powerpoint/2022/06/main/command" chg="del">
              <pc226:chgData name="BANGARA, FRED (CDC/GHC/DGHT)" userId="4178cf78-a0c4-499f-b755-359006e51061" providerId="ADAL" clId="{6124505D-F769-4A80-8D45-BE17F4C5CEB4}" dt="2024-05-29T07:56:02.943" v="39"/>
              <pc2:cmMkLst xmlns:pc2="http://schemas.microsoft.com/office/powerpoint/2019/9/main/command">
                <pc:docMk/>
                <pc:sldMk cId="3850599157" sldId="262"/>
                <pc2:cmMk id="{BB0BA7D9-EAE4-426E-ACB6-457BE40AF446}"/>
              </pc2:cmMkLst>
            </pc226:cmChg>
            <pc226:cmChg xmlns:pc226="http://schemas.microsoft.com/office/powerpoint/2022/06/main/command" chg="del">
              <pc226:chgData name="BANGARA, FRED (CDC/GHC/DGHT)" userId="4178cf78-a0c4-499f-b755-359006e51061" providerId="ADAL" clId="{6124505D-F769-4A80-8D45-BE17F4C5CEB4}" dt="2024-05-29T07:55:39.763" v="34"/>
              <pc2:cmMkLst xmlns:pc2="http://schemas.microsoft.com/office/powerpoint/2019/9/main/command">
                <pc:docMk/>
                <pc:sldMk cId="3850599157" sldId="262"/>
                <pc2:cmMk id="{1FC9BFF8-B505-4CE1-B786-877AAC32810C}"/>
              </pc2:cmMkLst>
            </pc226:cmChg>
          </p:ext>
        </pc:extLst>
      </pc:sldChg>
      <pc:sldChg chg="modSp mod">
        <pc:chgData name="BANGARA, FRED (CDC/GHC/DGHT)" userId="4178cf78-a0c4-499f-b755-359006e51061" providerId="ADAL" clId="{6124505D-F769-4A80-8D45-BE17F4C5CEB4}" dt="2024-06-04T10:07:25.523" v="345" actId="14100"/>
        <pc:sldMkLst>
          <pc:docMk/>
          <pc:sldMk cId="3553248571" sldId="267"/>
        </pc:sldMkLst>
        <pc:spChg chg="mod">
          <ac:chgData name="BANGARA, FRED (CDC/GHC/DGHT)" userId="4178cf78-a0c4-499f-b755-359006e51061" providerId="ADAL" clId="{6124505D-F769-4A80-8D45-BE17F4C5CEB4}" dt="2024-06-04T10:07:25.523" v="345" actId="14100"/>
          <ac:spMkLst>
            <pc:docMk/>
            <pc:sldMk cId="3553248571" sldId="267"/>
            <ac:spMk id="2" creationId="{00000000-0000-0000-0000-000000000000}"/>
          </ac:spMkLst>
        </pc:spChg>
        <pc:spChg chg="mod">
          <ac:chgData name="BANGARA, FRED (CDC/GHC/DGHT)" userId="4178cf78-a0c4-499f-b755-359006e51061" providerId="ADAL" clId="{6124505D-F769-4A80-8D45-BE17F4C5CEB4}" dt="2024-05-29T08:30:19.944" v="282" actId="1076"/>
          <ac:spMkLst>
            <pc:docMk/>
            <pc:sldMk cId="3553248571" sldId="267"/>
            <ac:spMk id="3" creationId="{00000000-0000-0000-0000-000000000000}"/>
          </ac:spMkLst>
        </pc:spChg>
        <pc:spChg chg="mod">
          <ac:chgData name="BANGARA, FRED (CDC/GHC/DGHT)" userId="4178cf78-a0c4-499f-b755-359006e51061" providerId="ADAL" clId="{6124505D-F769-4A80-8D45-BE17F4C5CEB4}" dt="2024-05-29T08:30:11.162" v="281" actId="1076"/>
          <ac:spMkLst>
            <pc:docMk/>
            <pc:sldMk cId="3553248571" sldId="267"/>
            <ac:spMk id="17" creationId="{6095C9DD-4108-B0E5-62F9-D9AF1E1D640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95523241794499E-2"/>
          <c:y val="2.8345449750456542E-2"/>
          <c:w val="0.97222222222222221"/>
          <c:h val="0.78937113523792957"/>
        </c:manualLayout>
      </c:layout>
      <c:barChart>
        <c:barDir val="col"/>
        <c:grouping val="stacked"/>
        <c:varyColors val="0"/>
        <c:ser>
          <c:idx val="0"/>
          <c:order val="0"/>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Pt>
            <c:idx val="0"/>
            <c:invertIfNegative val="0"/>
            <c:bubble3D val="0"/>
            <c:extLst>
              <c:ext xmlns:c16="http://schemas.microsoft.com/office/drawing/2014/chart" uri="{C3380CC4-5D6E-409C-BE32-E72D297353CC}">
                <c16:uniqueId val="{00000001-7178-4596-AA42-F35794E9384E}"/>
              </c:ext>
            </c:extLst>
          </c:dPt>
          <c:dPt>
            <c:idx val="2"/>
            <c:invertIfNegative val="0"/>
            <c:bubble3D val="0"/>
            <c:extLst>
              <c:ext xmlns:c16="http://schemas.microsoft.com/office/drawing/2014/chart" uri="{C3380CC4-5D6E-409C-BE32-E72D297353CC}">
                <c16:uniqueId val="{00000003-7178-4596-AA42-F35794E9384E}"/>
              </c:ext>
            </c:extLst>
          </c:dPt>
          <c:dPt>
            <c:idx val="3"/>
            <c:invertIfNegative val="0"/>
            <c:bubble3D val="0"/>
            <c:extLst>
              <c:ext xmlns:c16="http://schemas.microsoft.com/office/drawing/2014/chart" uri="{C3380CC4-5D6E-409C-BE32-E72D297353CC}">
                <c16:uniqueId val="{00000002-7178-4596-AA42-F35794E9384E}"/>
              </c:ext>
            </c:extLst>
          </c:dPt>
          <c:dPt>
            <c:idx val="5"/>
            <c:invertIfNegative val="0"/>
            <c:bubble3D val="0"/>
            <c:extLst>
              <c:ext xmlns:c16="http://schemas.microsoft.com/office/drawing/2014/chart" uri="{C3380CC4-5D6E-409C-BE32-E72D297353CC}">
                <c16:uniqueId val="{00000004-7178-4596-AA42-F35794E9384E}"/>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lt1">
                        <a:lumMod val="85000"/>
                      </a:schemeClr>
                    </a:solidFill>
                    <a:latin typeface="Amasis MT Pro Black" panose="02040A04050005020304" pitchFamily="18"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Sheet1!$H$13:$H$18</c:f>
              <c:strCache>
                <c:ptCount val="6"/>
                <c:pt idx="0">
                  <c:v>HTS Providers</c:v>
                </c:pt>
                <c:pt idx="1">
                  <c:v>Testing Sites</c:v>
                </c:pt>
                <c:pt idx="2">
                  <c:v>Testing Points</c:v>
                </c:pt>
                <c:pt idx="3">
                  <c:v>Recency Providers</c:v>
                </c:pt>
                <c:pt idx="4">
                  <c:v>Recency Testing Sites</c:v>
                </c:pt>
                <c:pt idx="5">
                  <c:v>Recency Testing Points</c:v>
                </c:pt>
              </c:strCache>
            </c:strRef>
          </c:cat>
          <c:val>
            <c:numRef>
              <c:f>Sheet1!$I$13:$I$18</c:f>
              <c:numCache>
                <c:formatCode>General</c:formatCode>
                <c:ptCount val="6"/>
                <c:pt idx="0">
                  <c:v>4460</c:v>
                </c:pt>
                <c:pt idx="1">
                  <c:v>760</c:v>
                </c:pt>
                <c:pt idx="2">
                  <c:v>1489</c:v>
                </c:pt>
                <c:pt idx="3">
                  <c:v>1652</c:v>
                </c:pt>
                <c:pt idx="4">
                  <c:v>300</c:v>
                </c:pt>
                <c:pt idx="5">
                  <c:v>766</c:v>
                </c:pt>
              </c:numCache>
            </c:numRef>
          </c:val>
          <c:extLst>
            <c:ext xmlns:c16="http://schemas.microsoft.com/office/drawing/2014/chart" uri="{C3380CC4-5D6E-409C-BE32-E72D297353CC}">
              <c16:uniqueId val="{00000000-7178-4596-AA42-F35794E9384E}"/>
            </c:ext>
          </c:extLst>
        </c:ser>
        <c:dLbls>
          <c:dLblPos val="ctr"/>
          <c:showLegendKey val="0"/>
          <c:showVal val="1"/>
          <c:showCatName val="0"/>
          <c:showSerName val="0"/>
          <c:showPercent val="0"/>
          <c:showBubbleSize val="0"/>
        </c:dLbls>
        <c:gapWidth val="150"/>
        <c:overlap val="100"/>
        <c:axId val="454898456"/>
        <c:axId val="454898784"/>
      </c:barChart>
      <c:catAx>
        <c:axId val="45489845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Amasis MT Pro Black" panose="02040A04050005020304" pitchFamily="18" charset="0"/>
                <a:ea typeface="+mn-ea"/>
                <a:cs typeface="+mn-cs"/>
              </a:defRPr>
            </a:pPr>
            <a:endParaRPr lang="en-US"/>
          </a:p>
        </c:txPr>
        <c:crossAx val="454898784"/>
        <c:crosses val="autoZero"/>
        <c:auto val="1"/>
        <c:lblAlgn val="ctr"/>
        <c:lblOffset val="100"/>
        <c:noMultiLvlLbl val="0"/>
      </c:catAx>
      <c:valAx>
        <c:axId val="45489878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45489845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Sheet1!$E$33</c:f>
              <c:strCache>
                <c:ptCount val="1"/>
                <c:pt idx="0">
                  <c:v>Total Enrolled Sites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Amasis MT Pro Medium" panose="020406040500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Sheet1!$D$34:$D$36</c:f>
              <c:strCache>
                <c:ptCount val="3"/>
                <c:pt idx="0">
                  <c:v>2023 R 1</c:v>
                </c:pt>
                <c:pt idx="1">
                  <c:v>2023 R 2</c:v>
                </c:pt>
                <c:pt idx="2">
                  <c:v>2024 R 1</c:v>
                </c:pt>
              </c:strCache>
            </c:strRef>
          </c:cat>
          <c:val>
            <c:numRef>
              <c:f>Sheet1!$E$34:$E$36</c:f>
              <c:numCache>
                <c:formatCode>General</c:formatCode>
                <c:ptCount val="3"/>
                <c:pt idx="0">
                  <c:v>1489</c:v>
                </c:pt>
                <c:pt idx="1">
                  <c:v>1489</c:v>
                </c:pt>
                <c:pt idx="2">
                  <c:v>1489</c:v>
                </c:pt>
              </c:numCache>
            </c:numRef>
          </c:val>
          <c:extLst>
            <c:ext xmlns:c16="http://schemas.microsoft.com/office/drawing/2014/chart" uri="{C3380CC4-5D6E-409C-BE32-E72D297353CC}">
              <c16:uniqueId val="{00000000-ED3E-4E46-98C5-1471CE11E959}"/>
            </c:ext>
          </c:extLst>
        </c:ser>
        <c:ser>
          <c:idx val="1"/>
          <c:order val="1"/>
          <c:tx>
            <c:strRef>
              <c:f>Sheet1!$F$33</c:f>
              <c:strCache>
                <c:ptCount val="1"/>
                <c:pt idx="0">
                  <c:v># Participated</c:v>
                </c:pt>
              </c:strCache>
            </c:strRef>
          </c:tx>
          <c:spPr>
            <a:solidFill>
              <a:schemeClr val="tx1">
                <a:lumMod val="85000"/>
                <a:lumOff val="1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Amasis MT Pro Medium" panose="020406040500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Sheet1!$D$34:$D$36</c:f>
              <c:strCache>
                <c:ptCount val="3"/>
                <c:pt idx="0">
                  <c:v>2023 R 1</c:v>
                </c:pt>
                <c:pt idx="1">
                  <c:v>2023 R 2</c:v>
                </c:pt>
                <c:pt idx="2">
                  <c:v>2024 R 1</c:v>
                </c:pt>
              </c:strCache>
            </c:strRef>
          </c:cat>
          <c:val>
            <c:numRef>
              <c:f>Sheet1!$F$34:$F$36</c:f>
              <c:numCache>
                <c:formatCode>General</c:formatCode>
                <c:ptCount val="3"/>
                <c:pt idx="0">
                  <c:v>4842</c:v>
                </c:pt>
                <c:pt idx="1">
                  <c:v>4717</c:v>
                </c:pt>
                <c:pt idx="2">
                  <c:v>3895</c:v>
                </c:pt>
              </c:numCache>
            </c:numRef>
          </c:val>
          <c:extLst>
            <c:ext xmlns:c16="http://schemas.microsoft.com/office/drawing/2014/chart" uri="{C3380CC4-5D6E-409C-BE32-E72D297353CC}">
              <c16:uniqueId val="{00000001-ED3E-4E46-98C5-1471CE11E959}"/>
            </c:ext>
          </c:extLst>
        </c:ser>
        <c:ser>
          <c:idx val="2"/>
          <c:order val="2"/>
          <c:tx>
            <c:strRef>
              <c:f>Sheet1!$G$33</c:f>
              <c:strCache>
                <c:ptCount val="1"/>
                <c:pt idx="0">
                  <c:v># Passed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Amasis MT Pro Medium" panose="020406040500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Sheet1!$D$34:$D$36</c:f>
              <c:strCache>
                <c:ptCount val="3"/>
                <c:pt idx="0">
                  <c:v>2023 R 1</c:v>
                </c:pt>
                <c:pt idx="1">
                  <c:v>2023 R 2</c:v>
                </c:pt>
                <c:pt idx="2">
                  <c:v>2024 R 1</c:v>
                </c:pt>
              </c:strCache>
            </c:strRef>
          </c:cat>
          <c:val>
            <c:numRef>
              <c:f>Sheet1!$G$34:$G$36</c:f>
              <c:numCache>
                <c:formatCode>General</c:formatCode>
                <c:ptCount val="3"/>
                <c:pt idx="0">
                  <c:v>4239</c:v>
                </c:pt>
                <c:pt idx="1">
                  <c:v>4146</c:v>
                </c:pt>
                <c:pt idx="2">
                  <c:v>3832</c:v>
                </c:pt>
              </c:numCache>
            </c:numRef>
          </c:val>
          <c:extLst>
            <c:ext xmlns:c16="http://schemas.microsoft.com/office/drawing/2014/chart" uri="{C3380CC4-5D6E-409C-BE32-E72D297353CC}">
              <c16:uniqueId val="{00000002-ED3E-4E46-98C5-1471CE11E959}"/>
            </c:ext>
          </c:extLst>
        </c:ser>
        <c:dLbls>
          <c:showLegendKey val="0"/>
          <c:showVal val="0"/>
          <c:showCatName val="0"/>
          <c:showSerName val="0"/>
          <c:showPercent val="0"/>
          <c:showBubbleSize val="0"/>
        </c:dLbls>
        <c:gapWidth val="219"/>
        <c:overlap val="-27"/>
        <c:axId val="781395936"/>
        <c:axId val="775206240"/>
      </c:barChart>
      <c:lineChart>
        <c:grouping val="standard"/>
        <c:varyColors val="0"/>
        <c:ser>
          <c:idx val="3"/>
          <c:order val="3"/>
          <c:tx>
            <c:strRef>
              <c:f>Sheet1!$H$33</c:f>
              <c:strCache>
                <c:ptCount val="1"/>
                <c:pt idx="0">
                  <c:v>Pass Rate</c:v>
                </c:pt>
              </c:strCache>
            </c:strRef>
          </c:tx>
          <c:spPr>
            <a:ln w="28575" cap="rnd">
              <a:solidFill>
                <a:srgbClr val="00B050"/>
              </a:solidFill>
              <a:round/>
            </a:ln>
            <a:effectLst/>
          </c:spPr>
          <c:marker>
            <c:symbol val="none"/>
          </c:marker>
          <c:dLbls>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Amasis MT Pro Medium" panose="020406040500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Sheet1!$D$34:$D$36</c:f>
              <c:strCache>
                <c:ptCount val="3"/>
                <c:pt idx="0">
                  <c:v>2023 R 1</c:v>
                </c:pt>
                <c:pt idx="1">
                  <c:v>2023 R 2</c:v>
                </c:pt>
                <c:pt idx="2">
                  <c:v>2024 R 1</c:v>
                </c:pt>
              </c:strCache>
            </c:strRef>
          </c:cat>
          <c:val>
            <c:numRef>
              <c:f>Sheet1!$H$34:$H$36</c:f>
              <c:numCache>
                <c:formatCode>0%</c:formatCode>
                <c:ptCount val="3"/>
                <c:pt idx="0">
                  <c:v>0.87546468401486988</c:v>
                </c:pt>
                <c:pt idx="1">
                  <c:v>0.8789484842060632</c:v>
                </c:pt>
                <c:pt idx="2">
                  <c:v>0.98382541720154049</c:v>
                </c:pt>
              </c:numCache>
            </c:numRef>
          </c:val>
          <c:smooth val="0"/>
          <c:extLst>
            <c:ext xmlns:c16="http://schemas.microsoft.com/office/drawing/2014/chart" uri="{C3380CC4-5D6E-409C-BE32-E72D297353CC}">
              <c16:uniqueId val="{00000003-ED3E-4E46-98C5-1471CE11E959}"/>
            </c:ext>
          </c:extLst>
        </c:ser>
        <c:dLbls>
          <c:showLegendKey val="0"/>
          <c:showVal val="0"/>
          <c:showCatName val="0"/>
          <c:showSerName val="0"/>
          <c:showPercent val="0"/>
          <c:showBubbleSize val="0"/>
        </c:dLbls>
        <c:marker val="1"/>
        <c:smooth val="0"/>
        <c:axId val="781398256"/>
        <c:axId val="775205280"/>
      </c:lineChart>
      <c:catAx>
        <c:axId val="78139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masis MT Pro Medium" panose="02040604050005020304" pitchFamily="18" charset="0"/>
                <a:ea typeface="+mn-ea"/>
                <a:cs typeface="+mn-cs"/>
              </a:defRPr>
            </a:pPr>
            <a:endParaRPr lang="en-US"/>
          </a:p>
        </c:txPr>
        <c:crossAx val="775206240"/>
        <c:crosses val="autoZero"/>
        <c:auto val="1"/>
        <c:lblAlgn val="ctr"/>
        <c:lblOffset val="100"/>
        <c:noMultiLvlLbl val="0"/>
      </c:catAx>
      <c:valAx>
        <c:axId val="775206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masis MT Pro Medium" panose="02040604050005020304" pitchFamily="18" charset="0"/>
                <a:ea typeface="+mn-ea"/>
                <a:cs typeface="+mn-cs"/>
              </a:defRPr>
            </a:pPr>
            <a:endParaRPr lang="en-US"/>
          </a:p>
        </c:txPr>
        <c:crossAx val="781395936"/>
        <c:crosses val="autoZero"/>
        <c:crossBetween val="between"/>
      </c:valAx>
      <c:valAx>
        <c:axId val="775205280"/>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Amasis MT Pro Medium" panose="02040604050005020304" pitchFamily="18" charset="0"/>
                <a:ea typeface="+mn-ea"/>
                <a:cs typeface="+mn-cs"/>
              </a:defRPr>
            </a:pPr>
            <a:endParaRPr lang="en-US"/>
          </a:p>
        </c:txPr>
        <c:crossAx val="781398256"/>
        <c:crosses val="max"/>
        <c:crossBetween val="between"/>
      </c:valAx>
      <c:catAx>
        <c:axId val="781398256"/>
        <c:scaling>
          <c:orientation val="minMax"/>
        </c:scaling>
        <c:delete val="1"/>
        <c:axPos val="b"/>
        <c:numFmt formatCode="General" sourceLinked="1"/>
        <c:majorTickMark val="none"/>
        <c:minorTickMark val="none"/>
        <c:tickLblPos val="nextTo"/>
        <c:crossAx val="7752052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Amasis MT Pro Medium" panose="02040604050005020304" pitchFamily="18" charset="0"/>
              <a:ea typeface="+mn-ea"/>
              <a:cs typeface="+mn-cs"/>
            </a:defRPr>
          </a:pPr>
          <a:endParaRPr lang="en-US"/>
        </a:p>
      </c:txPr>
    </c:legend>
    <c:plotVisOnly val="1"/>
    <c:dispBlanksAs val="gap"/>
    <c:showDLblsOverMax val="0"/>
  </c:chart>
  <c:spPr>
    <a:noFill/>
    <a:ln>
      <a:noFill/>
    </a:ln>
    <a:effectLst/>
  </c:spPr>
  <c:txPr>
    <a:bodyPr/>
    <a:lstStyle/>
    <a:p>
      <a:pPr>
        <a:defRPr sz="2000" b="1">
          <a:solidFill>
            <a:sysClr val="windowText" lastClr="000000"/>
          </a:solidFill>
          <a:latin typeface="Amasis MT Pro Medium" panose="020406040500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3_16113967.xml><?xml version="1.0" encoding="utf-8"?>
<p188:cmLst xmlns:a="http://schemas.openxmlformats.org/drawingml/2006/main" xmlns:r="http://schemas.openxmlformats.org/officeDocument/2006/relationships" xmlns:p188="http://schemas.microsoft.com/office/powerpoint/2018/8/main">
  <p188:cm id="{E7AB6EB9-B37C-4D3A-A1D5-68874AC6090B}" authorId="{8ADF45EA-1DA6-798D-C4AE-440D953C3FD8}" created="2024-05-13T21:18:00.610">
    <pc:sldMkLst xmlns:pc="http://schemas.microsoft.com/office/powerpoint/2013/main/command">
      <pc:docMk/>
      <pc:sldMk cId="370227559" sldId="259"/>
    </pc:sldMkLst>
    <p188:txBody>
      <a:bodyPr/>
      <a:lstStyle/>
      <a:p>
        <a:r>
          <a:rPr lang="en-US"/>
          <a:t>We need more life to this slide. Please include the following:
1. Participation trend and rate over the past three years for both routine HIV and RS.
2. Performance trends over the same period.
3. handling/ management PT failures and CA trends.
4. Lets base on the denominator to demonstrate impact degree of the program.
5. We need also to include successes in reference to our provider certification program and supervisor certification program trends for the same period.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7281F-A2B1-4814-867A-077D5BE756B3}" type="datetimeFigureOut">
              <a:rPr lang="en-US" smtClean="0"/>
              <a:t>6/2/2024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691F9-CB17-4E48-A251-4A3F6F7300AE}" type="slidenum">
              <a:rPr lang="en-US" smtClean="0"/>
              <a:t>‹#›</a:t>
            </a:fld>
            <a:endParaRPr lang="en-US"/>
          </a:p>
        </p:txBody>
      </p:sp>
    </p:spTree>
    <p:extLst>
      <p:ext uri="{BB962C8B-B14F-4D97-AF65-F5344CB8AC3E}">
        <p14:creationId xmlns:p14="http://schemas.microsoft.com/office/powerpoint/2010/main" val="13947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VLRR – Viral Load Result Return</a:t>
            </a:r>
          </a:p>
          <a:p>
            <a:r>
              <a:rPr lang="en-US" dirty="0"/>
              <a:t>MER LAB PT_CQI _ Monitoring, Evaluation and Reporting Laboratory Proficiency Testing _ Continuous Quality Improvements</a:t>
            </a:r>
          </a:p>
        </p:txBody>
      </p:sp>
      <p:sp>
        <p:nvSpPr>
          <p:cNvPr id="4" name="Slide Number Placeholder 3"/>
          <p:cNvSpPr>
            <a:spLocks noGrp="1"/>
          </p:cNvSpPr>
          <p:nvPr>
            <p:ph type="sldNum" sz="quarter" idx="5"/>
          </p:nvPr>
        </p:nvSpPr>
        <p:spPr/>
        <p:txBody>
          <a:bodyPr/>
          <a:lstStyle/>
          <a:p>
            <a:fld id="{78D833BD-FA08-4FF3-8886-69297C208BD6}" type="slidenum">
              <a:rPr lang="en-US" smtClean="0"/>
              <a:t>1</a:t>
            </a:fld>
            <a:endParaRPr lang="en-US"/>
          </a:p>
        </p:txBody>
      </p:sp>
    </p:spTree>
    <p:extLst>
      <p:ext uri="{BB962C8B-B14F-4D97-AF65-F5344CB8AC3E}">
        <p14:creationId xmlns:p14="http://schemas.microsoft.com/office/powerpoint/2010/main" val="101839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43CE6E-BD7F-4460-BB01-AC989660E629}" type="datetimeFigureOut">
              <a:rPr lang="en-GB" smtClean="0"/>
              <a:t>02/06/2024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E88C-D3A0-4963-8E82-6B5750719FA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11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3CE6E-BD7F-4460-BB01-AC989660E629}" type="datetimeFigureOut">
              <a:rPr lang="en-GB" smtClean="0"/>
              <a:t>02/06/2024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E88C-D3A0-4963-8E82-6B5750719FA2}" type="slidenum">
              <a:rPr lang="en-GB" smtClean="0"/>
              <a:t>‹#›</a:t>
            </a:fld>
            <a:endParaRPr lang="en-GB"/>
          </a:p>
        </p:txBody>
      </p:sp>
    </p:spTree>
    <p:extLst>
      <p:ext uri="{BB962C8B-B14F-4D97-AF65-F5344CB8AC3E}">
        <p14:creationId xmlns:p14="http://schemas.microsoft.com/office/powerpoint/2010/main" val="11137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3CE6E-BD7F-4460-BB01-AC989660E629}" type="datetimeFigureOut">
              <a:rPr lang="en-GB" smtClean="0"/>
              <a:t>02/06/2024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E88C-D3A0-4963-8E82-6B5750719FA2}" type="slidenum">
              <a:rPr lang="en-GB" smtClean="0"/>
              <a:t>‹#›</a:t>
            </a:fld>
            <a:endParaRPr lang="en-GB"/>
          </a:p>
        </p:txBody>
      </p:sp>
    </p:spTree>
    <p:extLst>
      <p:ext uri="{BB962C8B-B14F-4D97-AF65-F5344CB8AC3E}">
        <p14:creationId xmlns:p14="http://schemas.microsoft.com/office/powerpoint/2010/main" val="396772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43CE6E-BD7F-4460-BB01-AC989660E629}" type="datetimeFigureOut">
              <a:rPr lang="en-GB" smtClean="0"/>
              <a:t>02/06/2024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E88C-D3A0-4963-8E82-6B5750719FA2}" type="slidenum">
              <a:rPr lang="en-GB" smtClean="0"/>
              <a:t>‹#›</a:t>
            </a:fld>
            <a:endParaRPr lang="en-GB"/>
          </a:p>
        </p:txBody>
      </p:sp>
    </p:spTree>
    <p:extLst>
      <p:ext uri="{BB962C8B-B14F-4D97-AF65-F5344CB8AC3E}">
        <p14:creationId xmlns:p14="http://schemas.microsoft.com/office/powerpoint/2010/main" val="373133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43CE6E-BD7F-4460-BB01-AC989660E629}" type="datetimeFigureOut">
              <a:rPr lang="en-GB" smtClean="0"/>
              <a:t>02/06/2024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FE88C-D3A0-4963-8E82-6B5750719FA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60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43CE6E-BD7F-4460-BB01-AC989660E629}" type="datetimeFigureOut">
              <a:rPr lang="en-GB" smtClean="0"/>
              <a:t>02/06/2024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FE88C-D3A0-4963-8E82-6B5750719FA2}" type="slidenum">
              <a:rPr lang="en-GB" smtClean="0"/>
              <a:t>‹#›</a:t>
            </a:fld>
            <a:endParaRPr lang="en-GB"/>
          </a:p>
        </p:txBody>
      </p:sp>
    </p:spTree>
    <p:extLst>
      <p:ext uri="{BB962C8B-B14F-4D97-AF65-F5344CB8AC3E}">
        <p14:creationId xmlns:p14="http://schemas.microsoft.com/office/powerpoint/2010/main" val="869378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43CE6E-BD7F-4460-BB01-AC989660E629}" type="datetimeFigureOut">
              <a:rPr lang="en-GB" smtClean="0"/>
              <a:t>02/06/2024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FE88C-D3A0-4963-8E82-6B5750719FA2}" type="slidenum">
              <a:rPr lang="en-GB" smtClean="0"/>
              <a:t>‹#›</a:t>
            </a:fld>
            <a:endParaRPr lang="en-GB"/>
          </a:p>
        </p:txBody>
      </p:sp>
    </p:spTree>
    <p:extLst>
      <p:ext uri="{BB962C8B-B14F-4D97-AF65-F5344CB8AC3E}">
        <p14:creationId xmlns:p14="http://schemas.microsoft.com/office/powerpoint/2010/main" val="1840092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43CE6E-BD7F-4460-BB01-AC989660E629}" type="datetimeFigureOut">
              <a:rPr lang="en-GB" smtClean="0"/>
              <a:t>02/06/2024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FE88C-D3A0-4963-8E82-6B5750719FA2}" type="slidenum">
              <a:rPr lang="en-GB" smtClean="0"/>
              <a:t>‹#›</a:t>
            </a:fld>
            <a:endParaRPr lang="en-GB"/>
          </a:p>
        </p:txBody>
      </p:sp>
    </p:spTree>
    <p:extLst>
      <p:ext uri="{BB962C8B-B14F-4D97-AF65-F5344CB8AC3E}">
        <p14:creationId xmlns:p14="http://schemas.microsoft.com/office/powerpoint/2010/main" val="97802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43CE6E-BD7F-4460-BB01-AC989660E629}" type="datetimeFigureOut">
              <a:rPr lang="en-GB" smtClean="0"/>
              <a:t>02/06/2024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991FE88C-D3A0-4963-8E82-6B5750719FA2}" type="slidenum">
              <a:rPr lang="en-GB" smtClean="0"/>
              <a:t>‹#›</a:t>
            </a:fld>
            <a:endParaRPr lang="en-GB"/>
          </a:p>
        </p:txBody>
      </p:sp>
    </p:spTree>
    <p:extLst>
      <p:ext uri="{BB962C8B-B14F-4D97-AF65-F5344CB8AC3E}">
        <p14:creationId xmlns:p14="http://schemas.microsoft.com/office/powerpoint/2010/main" val="174621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43CE6E-BD7F-4460-BB01-AC989660E629}" type="datetimeFigureOut">
              <a:rPr lang="en-GB" smtClean="0"/>
              <a:t>02/06/2024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1FE88C-D3A0-4963-8E82-6B5750719FA2}" type="slidenum">
              <a:rPr lang="en-GB" smtClean="0"/>
              <a:t>‹#›</a:t>
            </a:fld>
            <a:endParaRPr lang="en-GB"/>
          </a:p>
        </p:txBody>
      </p:sp>
    </p:spTree>
    <p:extLst>
      <p:ext uri="{BB962C8B-B14F-4D97-AF65-F5344CB8AC3E}">
        <p14:creationId xmlns:p14="http://schemas.microsoft.com/office/powerpoint/2010/main" val="1159299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043CE6E-BD7F-4460-BB01-AC989660E629}" type="datetimeFigureOut">
              <a:rPr lang="en-GB" smtClean="0"/>
              <a:t>02/06/2024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FE88C-D3A0-4963-8E82-6B5750719FA2}" type="slidenum">
              <a:rPr lang="en-GB" smtClean="0"/>
              <a:t>‹#›</a:t>
            </a:fld>
            <a:endParaRPr lang="en-GB"/>
          </a:p>
        </p:txBody>
      </p:sp>
    </p:spTree>
    <p:extLst>
      <p:ext uri="{BB962C8B-B14F-4D97-AF65-F5344CB8AC3E}">
        <p14:creationId xmlns:p14="http://schemas.microsoft.com/office/powerpoint/2010/main" val="120122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43CE6E-BD7F-4460-BB01-AC989660E629}" type="datetimeFigureOut">
              <a:rPr lang="en-GB" smtClean="0"/>
              <a:t>02/06/2024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1FE88C-D3A0-4963-8E82-6B5750719FA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7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103_1611396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591F-8AD9-F1A2-3E93-354A87F7EF83}"/>
              </a:ext>
            </a:extLst>
          </p:cNvPr>
          <p:cNvSpPr>
            <a:spLocks noGrp="1"/>
          </p:cNvSpPr>
          <p:nvPr>
            <p:ph type="ctrTitle"/>
          </p:nvPr>
        </p:nvSpPr>
        <p:spPr>
          <a:xfrm>
            <a:off x="587829" y="1530221"/>
            <a:ext cx="10865263" cy="2677796"/>
          </a:xfrm>
        </p:spPr>
        <p:txBody>
          <a:bodyPr>
            <a:normAutofit/>
          </a:bodyPr>
          <a:lstStyle/>
          <a:p>
            <a:pPr algn="ctr"/>
            <a:r>
              <a:rPr lang="en-GB" sz="7200" b="1" dirty="0">
                <a:solidFill>
                  <a:srgbClr val="002060"/>
                </a:solidFill>
                <a:latin typeface="Amasis MT Pro Black" panose="02040A04050005020304" pitchFamily="18" charset="0"/>
              </a:rPr>
              <a:t>Overview of Malawi’s PT Program</a:t>
            </a:r>
            <a:endParaRPr lang="en-US" sz="13800" dirty="0">
              <a:solidFill>
                <a:srgbClr val="002060"/>
              </a:solidFill>
              <a:latin typeface="Amasis MT Pro Black" panose="02040A04050005020304" pitchFamily="18" charset="0"/>
            </a:endParaRPr>
          </a:p>
        </p:txBody>
      </p:sp>
      <p:sp>
        <p:nvSpPr>
          <p:cNvPr id="3" name="Content Placeholder 5">
            <a:extLst>
              <a:ext uri="{FF2B5EF4-FFF2-40B4-BE49-F238E27FC236}">
                <a16:creationId xmlns:a16="http://schemas.microsoft.com/office/drawing/2014/main" id="{297C3EF9-7EF5-4AA1-CAEA-7506AEAAAE51}"/>
              </a:ext>
            </a:extLst>
          </p:cNvPr>
          <p:cNvSpPr txBox="1">
            <a:spLocks/>
          </p:cNvSpPr>
          <p:nvPr/>
        </p:nvSpPr>
        <p:spPr>
          <a:xfrm>
            <a:off x="1755831" y="6024189"/>
            <a:ext cx="10987089" cy="410686"/>
          </a:xfrm>
          <a:prstGeom prst="rect">
            <a:avLst/>
          </a:prstGeom>
        </p:spPr>
        <p:txBody>
          <a:bodyPr vert="horz" lIns="91440" tIns="45720" rIns="91440" bIns="45720" rtlCol="0">
            <a:normAutofit fontScale="5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GB" dirty="0">
                <a:solidFill>
                  <a:schemeClr val="tx1"/>
                </a:solidFill>
                <a:latin typeface="Amasis MT Pro Black" panose="02040A04050005020304" pitchFamily="18" charset="0"/>
              </a:rPr>
              <a:t>Godfrey </a:t>
            </a:r>
            <a:r>
              <a:rPr lang="en-GB" dirty="0" err="1">
                <a:solidFill>
                  <a:schemeClr val="tx1"/>
                </a:solidFill>
                <a:latin typeface="Amasis MT Pro Black" panose="02040A04050005020304" pitchFamily="18" charset="0"/>
              </a:rPr>
              <a:t>Mwankenja</a:t>
            </a:r>
            <a:r>
              <a:rPr lang="en-GB" dirty="0">
                <a:solidFill>
                  <a:schemeClr val="tx1"/>
                </a:solidFill>
                <a:latin typeface="Amasis MT Pro Black" panose="02040A04050005020304" pitchFamily="18" charset="0"/>
              </a:rPr>
              <a:t>, David Mwalilino, Tobias Masina &amp; Fred Fredrick Bangara</a:t>
            </a:r>
          </a:p>
        </p:txBody>
      </p:sp>
      <p:pic>
        <p:nvPicPr>
          <p:cNvPr id="4" name="Picture 3">
            <a:extLst>
              <a:ext uri="{FF2B5EF4-FFF2-40B4-BE49-F238E27FC236}">
                <a16:creationId xmlns:a16="http://schemas.microsoft.com/office/drawing/2014/main" id="{968E6E90-F70B-7C56-64C1-816E1FBC2CDF}"/>
              </a:ext>
            </a:extLst>
          </p:cNvPr>
          <p:cNvPicPr>
            <a:picLocks noChangeAspect="1"/>
          </p:cNvPicPr>
          <p:nvPr/>
        </p:nvPicPr>
        <p:blipFill>
          <a:blip r:embed="rId3"/>
          <a:stretch>
            <a:fillRect/>
          </a:stretch>
        </p:blipFill>
        <p:spPr>
          <a:xfrm>
            <a:off x="0" y="5869094"/>
            <a:ext cx="1095270" cy="988906"/>
          </a:xfrm>
          <a:prstGeom prst="rect">
            <a:avLst/>
          </a:prstGeom>
        </p:spPr>
      </p:pic>
    </p:spTree>
    <p:extLst>
      <p:ext uri="{BB962C8B-B14F-4D97-AF65-F5344CB8AC3E}">
        <p14:creationId xmlns:p14="http://schemas.microsoft.com/office/powerpoint/2010/main" val="395135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b="1" dirty="0">
                <a:solidFill>
                  <a:srgbClr val="002060"/>
                </a:solidFill>
                <a:latin typeface="Amasis MT Pro Black" panose="02040A04050005020304" pitchFamily="18" charset="0"/>
              </a:rPr>
              <a:t>Outline</a:t>
            </a:r>
          </a:p>
        </p:txBody>
      </p:sp>
      <p:sp>
        <p:nvSpPr>
          <p:cNvPr id="3" name="Content Placeholder 2"/>
          <p:cNvSpPr>
            <a:spLocks noGrp="1"/>
          </p:cNvSpPr>
          <p:nvPr>
            <p:ph idx="1"/>
          </p:nvPr>
        </p:nvSpPr>
        <p:spPr>
          <a:xfrm>
            <a:off x="2379306" y="1800808"/>
            <a:ext cx="8776374" cy="4068286"/>
          </a:xfrm>
        </p:spPr>
        <p:txBody>
          <a:bodyPr>
            <a:normAutofit/>
          </a:bodyPr>
          <a:lstStyle/>
          <a:p>
            <a:pPr>
              <a:buFont typeface="Arial" panose="020B0604020202020204" pitchFamily="34" charset="0"/>
              <a:buChar char="•"/>
            </a:pPr>
            <a:r>
              <a:rPr lang="en-GB" sz="3200" dirty="0">
                <a:latin typeface="Amasis MT Pro Black" panose="02040A04050005020304" pitchFamily="18" charset="0"/>
              </a:rPr>
              <a:t> </a:t>
            </a:r>
            <a:r>
              <a:rPr lang="en-GB" sz="3200" dirty="0">
                <a:solidFill>
                  <a:schemeClr val="tx1"/>
                </a:solidFill>
                <a:latin typeface="Amasis MT Pro Black" panose="02040A04050005020304" pitchFamily="18" charset="0"/>
              </a:rPr>
              <a:t>Overview </a:t>
            </a:r>
          </a:p>
          <a:p>
            <a:pPr>
              <a:buFont typeface="Arial" panose="020B0604020202020204" pitchFamily="34" charset="0"/>
              <a:buChar char="•"/>
            </a:pPr>
            <a:r>
              <a:rPr lang="en-GB" sz="3200" dirty="0">
                <a:solidFill>
                  <a:schemeClr val="tx1"/>
                </a:solidFill>
                <a:latin typeface="Amasis MT Pro Black" panose="02040A04050005020304" pitchFamily="18" charset="0"/>
              </a:rPr>
              <a:t> PT Coverage</a:t>
            </a:r>
          </a:p>
          <a:p>
            <a:pPr>
              <a:buFont typeface="Arial" panose="020B0604020202020204" pitchFamily="34" charset="0"/>
              <a:buChar char="•"/>
            </a:pPr>
            <a:r>
              <a:rPr lang="en-GB" sz="3200" dirty="0">
                <a:solidFill>
                  <a:schemeClr val="tx1"/>
                </a:solidFill>
                <a:latin typeface="Amasis MT Pro Black" panose="02040A04050005020304" pitchFamily="18" charset="0"/>
              </a:rPr>
              <a:t> Roles of stakeholders</a:t>
            </a:r>
          </a:p>
          <a:p>
            <a:pPr>
              <a:buFont typeface="Arial" panose="020B0604020202020204" pitchFamily="34" charset="0"/>
              <a:buChar char="•"/>
            </a:pPr>
            <a:r>
              <a:rPr lang="en-GB" sz="3200" dirty="0">
                <a:solidFill>
                  <a:schemeClr val="tx1"/>
                </a:solidFill>
                <a:latin typeface="Amasis MT Pro Black" panose="02040A04050005020304" pitchFamily="18" charset="0"/>
              </a:rPr>
              <a:t> PT production and distribution</a:t>
            </a:r>
          </a:p>
          <a:p>
            <a:pPr>
              <a:buFont typeface="Arial" panose="020B0604020202020204" pitchFamily="34" charset="0"/>
              <a:buChar char="•"/>
            </a:pPr>
            <a:r>
              <a:rPr lang="en-GB" sz="3200" dirty="0">
                <a:solidFill>
                  <a:schemeClr val="tx1"/>
                </a:solidFill>
                <a:latin typeface="Amasis MT Pro Black" panose="02040A04050005020304" pitchFamily="18" charset="0"/>
              </a:rPr>
              <a:t> Best practices in PT program</a:t>
            </a:r>
          </a:p>
        </p:txBody>
      </p:sp>
      <p:pic>
        <p:nvPicPr>
          <p:cNvPr id="4" name="Picture 3">
            <a:extLst>
              <a:ext uri="{FF2B5EF4-FFF2-40B4-BE49-F238E27FC236}">
                <a16:creationId xmlns:a16="http://schemas.microsoft.com/office/drawing/2014/main" id="{A06EBF5E-6C66-A955-29E5-B9266CD38B90}"/>
              </a:ext>
            </a:extLst>
          </p:cNvPr>
          <p:cNvPicPr>
            <a:picLocks noChangeAspect="1"/>
          </p:cNvPicPr>
          <p:nvPr/>
        </p:nvPicPr>
        <p:blipFill>
          <a:blip r:embed="rId2"/>
          <a:stretch>
            <a:fillRect/>
          </a:stretch>
        </p:blipFill>
        <p:spPr>
          <a:xfrm>
            <a:off x="0" y="5869094"/>
            <a:ext cx="1095270" cy="988906"/>
          </a:xfrm>
          <a:prstGeom prst="rect">
            <a:avLst/>
          </a:prstGeom>
        </p:spPr>
      </p:pic>
    </p:spTree>
    <p:extLst>
      <p:ext uri="{BB962C8B-B14F-4D97-AF65-F5344CB8AC3E}">
        <p14:creationId xmlns:p14="http://schemas.microsoft.com/office/powerpoint/2010/main" val="349976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065"/>
            <a:ext cx="11836958" cy="1516296"/>
          </a:xfrm>
        </p:spPr>
        <p:txBody>
          <a:bodyPr>
            <a:normAutofit/>
          </a:bodyPr>
          <a:lstStyle/>
          <a:p>
            <a:pPr algn="ctr"/>
            <a:r>
              <a:rPr lang="en-GB" sz="5400" dirty="0">
                <a:solidFill>
                  <a:srgbClr val="002060"/>
                </a:solidFill>
                <a:latin typeface="Amasis MT Pro Black" panose="02040A04050005020304" pitchFamily="18" charset="0"/>
              </a:rPr>
              <a:t>Overview of HIV-RT PT program in Malawi</a:t>
            </a:r>
          </a:p>
        </p:txBody>
      </p:sp>
      <p:sp>
        <p:nvSpPr>
          <p:cNvPr id="3" name="Content Placeholder 2"/>
          <p:cNvSpPr>
            <a:spLocks noGrp="1"/>
          </p:cNvSpPr>
          <p:nvPr>
            <p:ph idx="1"/>
          </p:nvPr>
        </p:nvSpPr>
        <p:spPr>
          <a:xfrm>
            <a:off x="438539" y="1896336"/>
            <a:ext cx="11398419" cy="4467211"/>
          </a:xfrm>
        </p:spPr>
        <p:txBody>
          <a:bodyPr>
            <a:noAutofit/>
          </a:bodyPr>
          <a:lstStyle/>
          <a:p>
            <a:pPr marL="0" indent="0">
              <a:lnSpc>
                <a:spcPct val="150000"/>
              </a:lnSpc>
              <a:spcBef>
                <a:spcPts val="0"/>
              </a:spcBef>
              <a:spcAft>
                <a:spcPts val="0"/>
              </a:spcAft>
              <a:buNone/>
            </a:pPr>
            <a:r>
              <a:rPr lang="en-GB" dirty="0">
                <a:latin typeface="Amasis MT Pro Black" panose="02040A04050005020304" pitchFamily="18" charset="0"/>
              </a:rPr>
              <a:t>The national HIV Reference laboratory (NHRL) is mandated to oversee quality assurance in HIV testing in Malawi.</a:t>
            </a:r>
          </a:p>
          <a:p>
            <a:pPr marL="841248" lvl="2" indent="-457200">
              <a:lnSpc>
                <a:spcPct val="150000"/>
              </a:lnSpc>
              <a:spcBef>
                <a:spcPts val="0"/>
              </a:spcBef>
              <a:spcAft>
                <a:spcPts val="0"/>
              </a:spcAft>
              <a:buFont typeface="+mj-lt"/>
              <a:buAutoNum type="alphaLcPeriod"/>
            </a:pPr>
            <a:r>
              <a:rPr lang="en-GB" sz="2000" dirty="0">
                <a:latin typeface="Amasis MT Pro Black" panose="02040A04050005020304" pitchFamily="18" charset="0"/>
              </a:rPr>
              <a:t>Produces and distributes HIV-RT PTs to 760 static testing sites in Malawi.</a:t>
            </a:r>
          </a:p>
          <a:p>
            <a:pPr marL="841248" lvl="2" indent="-457200">
              <a:lnSpc>
                <a:spcPct val="150000"/>
              </a:lnSpc>
              <a:spcBef>
                <a:spcPts val="0"/>
              </a:spcBef>
              <a:spcAft>
                <a:spcPts val="0"/>
              </a:spcAft>
              <a:buFont typeface="+mj-lt"/>
              <a:buAutoNum type="alphaLcPeriod"/>
            </a:pPr>
            <a:r>
              <a:rPr lang="en-GB" sz="2000" dirty="0">
                <a:latin typeface="Amasis MT Pro Black" panose="02040A04050005020304" pitchFamily="18" charset="0"/>
              </a:rPr>
              <a:t>Covering 4460 lay cadres trained in HIV testing.</a:t>
            </a:r>
          </a:p>
          <a:p>
            <a:pPr marL="841248" lvl="2" indent="-457200">
              <a:lnSpc>
                <a:spcPct val="150000"/>
              </a:lnSpc>
              <a:spcBef>
                <a:spcPts val="0"/>
              </a:spcBef>
              <a:spcAft>
                <a:spcPts val="0"/>
              </a:spcAft>
              <a:buFont typeface="+mj-lt"/>
              <a:buAutoNum type="alphaLcPeriod"/>
            </a:pPr>
            <a:r>
              <a:rPr lang="en-GB" sz="2000" dirty="0">
                <a:latin typeface="Amasis MT Pro Black" panose="02040A04050005020304" pitchFamily="18" charset="0"/>
              </a:rPr>
              <a:t>300 sites are implementing recency in Malawi.</a:t>
            </a:r>
          </a:p>
          <a:p>
            <a:pPr marL="841248" lvl="2" indent="-457200">
              <a:lnSpc>
                <a:spcPct val="150000"/>
              </a:lnSpc>
              <a:spcBef>
                <a:spcPts val="0"/>
              </a:spcBef>
              <a:spcAft>
                <a:spcPts val="0"/>
              </a:spcAft>
              <a:buFont typeface="+mj-lt"/>
              <a:buAutoNum type="alphaLcPeriod"/>
            </a:pPr>
            <a:r>
              <a:rPr lang="en-GB" sz="2000" dirty="0">
                <a:latin typeface="Amasis MT Pro Black" panose="02040A04050005020304" pitchFamily="18" charset="0"/>
              </a:rPr>
              <a:t>Participation in the program helps to assess competency of HIV testing providers.</a:t>
            </a:r>
          </a:p>
          <a:p>
            <a:pPr marL="841248" lvl="2" indent="-457200">
              <a:lnSpc>
                <a:spcPct val="150000"/>
              </a:lnSpc>
              <a:spcBef>
                <a:spcPts val="0"/>
              </a:spcBef>
              <a:spcAft>
                <a:spcPts val="0"/>
              </a:spcAft>
              <a:buFont typeface="+mj-lt"/>
              <a:buAutoNum type="alphaLcPeriod"/>
            </a:pPr>
            <a:r>
              <a:rPr lang="en-GB" sz="2000" dirty="0">
                <a:latin typeface="Amasis MT Pro Black" panose="02040A04050005020304" pitchFamily="18" charset="0"/>
              </a:rPr>
              <a:t>It is a requirement for tester certification in Malawi.</a:t>
            </a:r>
          </a:p>
          <a:p>
            <a:pPr marL="841248" lvl="2" indent="-457200">
              <a:lnSpc>
                <a:spcPct val="150000"/>
              </a:lnSpc>
              <a:spcBef>
                <a:spcPts val="0"/>
              </a:spcBef>
              <a:spcAft>
                <a:spcPts val="0"/>
              </a:spcAft>
              <a:buFont typeface="+mj-lt"/>
              <a:buAutoNum type="alphaLcPeriod"/>
            </a:pPr>
            <a:r>
              <a:rPr lang="en-GB" sz="2000" dirty="0">
                <a:latin typeface="Amasis MT Pro Black" panose="02040A04050005020304" pitchFamily="18" charset="0"/>
              </a:rPr>
              <a:t>UMB and MACRO to support in HIV-RT PT management in Malawi.</a:t>
            </a:r>
          </a:p>
        </p:txBody>
      </p:sp>
      <p:pic>
        <p:nvPicPr>
          <p:cNvPr id="24" name="Graphic 23" descr="Target with solid fill">
            <a:extLst>
              <a:ext uri="{FF2B5EF4-FFF2-40B4-BE49-F238E27FC236}">
                <a16:creationId xmlns:a16="http://schemas.microsoft.com/office/drawing/2014/main" id="{D36507D5-734B-EE63-0377-9A7BEA8E13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20624" y="5627077"/>
            <a:ext cx="1316334" cy="1156416"/>
          </a:xfrm>
          <a:prstGeom prst="rect">
            <a:avLst/>
          </a:prstGeom>
        </p:spPr>
      </p:pic>
      <p:pic>
        <p:nvPicPr>
          <p:cNvPr id="25" name="Picture 24">
            <a:extLst>
              <a:ext uri="{FF2B5EF4-FFF2-40B4-BE49-F238E27FC236}">
                <a16:creationId xmlns:a16="http://schemas.microsoft.com/office/drawing/2014/main" id="{D6CE0B81-AE39-75B2-D86D-54A0262A33F2}"/>
              </a:ext>
            </a:extLst>
          </p:cNvPr>
          <p:cNvPicPr>
            <a:picLocks noChangeAspect="1"/>
          </p:cNvPicPr>
          <p:nvPr/>
        </p:nvPicPr>
        <p:blipFill>
          <a:blip r:embed="rId4"/>
          <a:stretch>
            <a:fillRect/>
          </a:stretch>
        </p:blipFill>
        <p:spPr>
          <a:xfrm>
            <a:off x="0" y="5869094"/>
            <a:ext cx="1095270" cy="988906"/>
          </a:xfrm>
          <a:prstGeom prst="rect">
            <a:avLst/>
          </a:prstGeom>
        </p:spPr>
      </p:pic>
    </p:spTree>
    <p:extLst>
      <p:ext uri="{BB962C8B-B14F-4D97-AF65-F5344CB8AC3E}">
        <p14:creationId xmlns:p14="http://schemas.microsoft.com/office/powerpoint/2010/main" val="382389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82" y="205273"/>
            <a:ext cx="11862318" cy="925166"/>
          </a:xfrm>
        </p:spPr>
        <p:txBody>
          <a:bodyPr>
            <a:normAutofit fontScale="90000"/>
          </a:bodyPr>
          <a:lstStyle/>
          <a:p>
            <a:pPr algn="ctr"/>
            <a:r>
              <a:rPr lang="en-GB" sz="6600" dirty="0">
                <a:solidFill>
                  <a:srgbClr val="002060"/>
                </a:solidFill>
                <a:latin typeface="Amasis MT Pro Black" panose="02040A04050005020304" pitchFamily="18" charset="0"/>
              </a:rPr>
              <a:t>Coverage of the PT program</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7658535"/>
              </p:ext>
            </p:extLst>
          </p:nvPr>
        </p:nvGraphicFramePr>
        <p:xfrm>
          <a:off x="783771" y="1614195"/>
          <a:ext cx="10832124" cy="4595685"/>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B4D48DA2-C8AE-E2B8-04F5-58D137A3A9A6}"/>
              </a:ext>
            </a:extLst>
          </p:cNvPr>
          <p:cNvPicPr>
            <a:picLocks noChangeAspect="1"/>
          </p:cNvPicPr>
          <p:nvPr/>
        </p:nvPicPr>
        <p:blipFill>
          <a:blip r:embed="rId4"/>
          <a:stretch>
            <a:fillRect/>
          </a:stretch>
        </p:blipFill>
        <p:spPr>
          <a:xfrm>
            <a:off x="0" y="5869094"/>
            <a:ext cx="1095270" cy="988906"/>
          </a:xfrm>
          <a:prstGeom prst="rect">
            <a:avLst/>
          </a:prstGeom>
        </p:spPr>
      </p:pic>
    </p:spTree>
    <p:extLst>
      <p:ext uri="{BB962C8B-B14F-4D97-AF65-F5344CB8AC3E}">
        <p14:creationId xmlns:p14="http://schemas.microsoft.com/office/powerpoint/2010/main" val="37022755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2" y="289249"/>
            <a:ext cx="9756088" cy="1026367"/>
          </a:xfrm>
        </p:spPr>
        <p:txBody>
          <a:bodyPr>
            <a:normAutofit/>
          </a:bodyPr>
          <a:lstStyle/>
          <a:p>
            <a:r>
              <a:rPr lang="en-GB" sz="6600" dirty="0">
                <a:solidFill>
                  <a:srgbClr val="002060"/>
                </a:solidFill>
                <a:latin typeface="Amasis MT Pro Black" panose="02040A04050005020304" pitchFamily="18" charset="0"/>
              </a:rPr>
              <a:t>PT PERFORMANCE</a:t>
            </a:r>
          </a:p>
        </p:txBody>
      </p:sp>
      <p:graphicFrame>
        <p:nvGraphicFramePr>
          <p:cNvPr id="7" name="Content Placeholder 6">
            <a:extLst>
              <a:ext uri="{FF2B5EF4-FFF2-40B4-BE49-F238E27FC236}">
                <a16:creationId xmlns:a16="http://schemas.microsoft.com/office/drawing/2014/main" id="{C9AA0208-6D04-594A-ADFE-B1F352B1F7AB}"/>
              </a:ext>
            </a:extLst>
          </p:cNvPr>
          <p:cNvGraphicFramePr>
            <a:graphicFrameLocks noGrp="1"/>
          </p:cNvGraphicFramePr>
          <p:nvPr>
            <p:ph idx="1"/>
            <p:extLst>
              <p:ext uri="{D42A27DB-BD31-4B8C-83A1-F6EECF244321}">
                <p14:modId xmlns:p14="http://schemas.microsoft.com/office/powerpoint/2010/main" val="1634344637"/>
              </p:ext>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pic>
        <p:nvPicPr>
          <p:cNvPr id="8" name="Graphic 7" descr="Ribbon with solid fill">
            <a:extLst>
              <a:ext uri="{FF2B5EF4-FFF2-40B4-BE49-F238E27FC236}">
                <a16:creationId xmlns:a16="http://schemas.microsoft.com/office/drawing/2014/main" id="{6E4340AD-F542-873C-4D22-202B455C1E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45689" y="209340"/>
            <a:ext cx="1553682" cy="1442178"/>
          </a:xfrm>
          <a:prstGeom prst="rect">
            <a:avLst/>
          </a:prstGeom>
        </p:spPr>
      </p:pic>
      <p:pic>
        <p:nvPicPr>
          <p:cNvPr id="9" name="Picture 8">
            <a:extLst>
              <a:ext uri="{FF2B5EF4-FFF2-40B4-BE49-F238E27FC236}">
                <a16:creationId xmlns:a16="http://schemas.microsoft.com/office/drawing/2014/main" id="{30475135-467C-B264-08CC-3958F7E3ACE6}"/>
              </a:ext>
            </a:extLst>
          </p:cNvPr>
          <p:cNvPicPr>
            <a:picLocks noChangeAspect="1"/>
          </p:cNvPicPr>
          <p:nvPr/>
        </p:nvPicPr>
        <p:blipFill>
          <a:blip r:embed="rId5"/>
          <a:stretch>
            <a:fillRect/>
          </a:stretch>
        </p:blipFill>
        <p:spPr>
          <a:xfrm>
            <a:off x="0" y="5869094"/>
            <a:ext cx="1095270" cy="988906"/>
          </a:xfrm>
          <a:prstGeom prst="rect">
            <a:avLst/>
          </a:prstGeom>
        </p:spPr>
      </p:pic>
    </p:spTree>
    <p:extLst>
      <p:ext uri="{BB962C8B-B14F-4D97-AF65-F5344CB8AC3E}">
        <p14:creationId xmlns:p14="http://schemas.microsoft.com/office/powerpoint/2010/main" val="159967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56" y="213306"/>
            <a:ext cx="11808488" cy="1256044"/>
          </a:xfrm>
        </p:spPr>
        <p:txBody>
          <a:bodyPr>
            <a:normAutofit fontScale="90000"/>
          </a:bodyPr>
          <a:lstStyle/>
          <a:p>
            <a:r>
              <a:rPr lang="en-GB" sz="8000" b="1" dirty="0">
                <a:solidFill>
                  <a:srgbClr val="002060"/>
                </a:solidFill>
                <a:latin typeface="Amasis MT Pro Black" panose="02040A04050005020304" pitchFamily="18" charset="0"/>
              </a:rPr>
              <a:t>Stakeholders and Their  </a:t>
            </a:r>
          </a:p>
        </p:txBody>
      </p:sp>
      <p:pic>
        <p:nvPicPr>
          <p:cNvPr id="7" name="Picture 6">
            <a:extLst>
              <a:ext uri="{FF2B5EF4-FFF2-40B4-BE49-F238E27FC236}">
                <a16:creationId xmlns:a16="http://schemas.microsoft.com/office/drawing/2014/main" id="{CDF81123-83F6-9215-D8ED-4FE7158BA19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4993" t="5275" r="9043" b="10898"/>
          <a:stretch/>
        </p:blipFill>
        <p:spPr>
          <a:xfrm>
            <a:off x="8199455" y="1245996"/>
            <a:ext cx="3729611" cy="3617406"/>
          </a:xfrm>
          <a:prstGeom prst="rect">
            <a:avLst/>
          </a:prstGeom>
        </p:spPr>
      </p:pic>
      <p:pic>
        <p:nvPicPr>
          <p:cNvPr id="8" name="Picture 7">
            <a:extLst>
              <a:ext uri="{FF2B5EF4-FFF2-40B4-BE49-F238E27FC236}">
                <a16:creationId xmlns:a16="http://schemas.microsoft.com/office/drawing/2014/main" id="{9869263A-F450-B880-FC48-E690D8835267}"/>
              </a:ext>
            </a:extLst>
          </p:cNvPr>
          <p:cNvPicPr>
            <a:picLocks noChangeAspect="1"/>
          </p:cNvPicPr>
          <p:nvPr/>
        </p:nvPicPr>
        <p:blipFill>
          <a:blip r:embed="rId4"/>
          <a:stretch>
            <a:fillRect/>
          </a:stretch>
        </p:blipFill>
        <p:spPr>
          <a:xfrm>
            <a:off x="0" y="5869094"/>
            <a:ext cx="1095270" cy="988906"/>
          </a:xfrm>
          <a:prstGeom prst="rect">
            <a:avLst/>
          </a:prstGeom>
        </p:spPr>
      </p:pic>
      <p:sp>
        <p:nvSpPr>
          <p:cNvPr id="11" name="Content Placeholder 2">
            <a:extLst>
              <a:ext uri="{FF2B5EF4-FFF2-40B4-BE49-F238E27FC236}">
                <a16:creationId xmlns:a16="http://schemas.microsoft.com/office/drawing/2014/main" id="{6AC56EB8-E121-A9F7-EBDC-CB8AB86507E2}"/>
              </a:ext>
            </a:extLst>
          </p:cNvPr>
          <p:cNvSpPr txBox="1">
            <a:spLocks/>
          </p:cNvSpPr>
          <p:nvPr/>
        </p:nvSpPr>
        <p:spPr>
          <a:xfrm>
            <a:off x="725490" y="1845734"/>
            <a:ext cx="7976382" cy="4023360"/>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Tx/>
              <a:buFont typeface="Wingdings" panose="05000000000000000000" pitchFamily="2" charset="2"/>
              <a:buChar char="q"/>
            </a:pPr>
            <a:r>
              <a:rPr lang="en-GB" sz="3400" b="1" dirty="0">
                <a:latin typeface="Amasis MT Pro Medium" panose="02040604050005020304" pitchFamily="18" charset="0"/>
              </a:rPr>
              <a:t>University of Maryland and Baltimore.</a:t>
            </a:r>
          </a:p>
          <a:p>
            <a:pPr marL="0" indent="0">
              <a:buFont typeface="Calibri" panose="020F0502020204030204" pitchFamily="34" charset="0"/>
              <a:buNone/>
            </a:pPr>
            <a:r>
              <a:rPr lang="en-GB" sz="3400" b="1" dirty="0">
                <a:latin typeface="Amasis MT Pro Medium" panose="02040604050005020304" pitchFamily="18" charset="0"/>
              </a:rPr>
              <a:t>           -  Procures supplies for routine HTS PT production </a:t>
            </a:r>
          </a:p>
          <a:p>
            <a:pPr marL="0" indent="0">
              <a:buFont typeface="Calibri" panose="020F0502020204030204" pitchFamily="34" charset="0"/>
              <a:buNone/>
            </a:pPr>
            <a:r>
              <a:rPr lang="en-GB" sz="3400" b="1" dirty="0">
                <a:latin typeface="Amasis MT Pro Medium" panose="02040604050005020304" pitchFamily="18" charset="0"/>
              </a:rPr>
              <a:t>           -  </a:t>
            </a:r>
            <a:r>
              <a:rPr lang="en-GB" sz="3400" b="1" dirty="0">
                <a:highlight>
                  <a:srgbClr val="FFFF00"/>
                </a:highlight>
                <a:latin typeface="Amasis MT Pro Medium" panose="02040604050005020304" pitchFamily="18" charset="0"/>
              </a:rPr>
              <a:t>Supports officers who participate in PT production</a:t>
            </a:r>
          </a:p>
          <a:p>
            <a:pPr marL="0" indent="0">
              <a:buFont typeface="Calibri" panose="020F0502020204030204" pitchFamily="34" charset="0"/>
              <a:buNone/>
            </a:pPr>
            <a:r>
              <a:rPr lang="en-GB" sz="3400" b="1" dirty="0">
                <a:latin typeface="Amasis MT Pro Medium" panose="02040604050005020304" pitchFamily="18" charset="0"/>
              </a:rPr>
              <a:t>           -  Subcontracted courier</a:t>
            </a:r>
          </a:p>
          <a:p>
            <a:pPr marL="0" indent="0">
              <a:buFont typeface="Calibri" panose="020F0502020204030204" pitchFamily="34" charset="0"/>
              <a:buNone/>
            </a:pPr>
            <a:r>
              <a:rPr lang="en-GB" sz="3400" b="1" dirty="0">
                <a:latin typeface="Amasis MT Pro Medium" panose="02040604050005020304" pitchFamily="18" charset="0"/>
              </a:rPr>
              <a:t>           -  Supports </a:t>
            </a:r>
            <a:r>
              <a:rPr lang="en-GB" sz="3400" b="1" dirty="0" err="1">
                <a:latin typeface="Amasis MT Pro Medium" panose="02040604050005020304" pitchFamily="18" charset="0"/>
              </a:rPr>
              <a:t>ePT</a:t>
            </a:r>
            <a:r>
              <a:rPr lang="en-GB" sz="3400" b="1" dirty="0">
                <a:latin typeface="Amasis MT Pro Medium" panose="02040604050005020304" pitchFamily="18" charset="0"/>
              </a:rPr>
              <a:t>  </a:t>
            </a:r>
          </a:p>
          <a:p>
            <a:pPr>
              <a:buClrTx/>
              <a:buFont typeface="Wingdings" panose="05000000000000000000" pitchFamily="2" charset="2"/>
              <a:buChar char="q"/>
            </a:pPr>
            <a:r>
              <a:rPr lang="en-GB" sz="3400" b="1" dirty="0">
                <a:latin typeface="Amasis MT Pro Medium" panose="02040604050005020304" pitchFamily="18" charset="0"/>
              </a:rPr>
              <a:t> Malawi AIDS Counselling and Resource Organisation</a:t>
            </a:r>
          </a:p>
          <a:p>
            <a:pPr marL="0" indent="0">
              <a:buFont typeface="Calibri" panose="020F0502020204030204" pitchFamily="34" charset="0"/>
              <a:buNone/>
            </a:pPr>
            <a:r>
              <a:rPr lang="en-GB" sz="3400" b="1" dirty="0">
                <a:latin typeface="Amasis MT Pro Medium" panose="02040604050005020304" pitchFamily="18" charset="0"/>
              </a:rPr>
              <a:t>           -  Procure supplies for Recency PTs</a:t>
            </a:r>
          </a:p>
          <a:p>
            <a:pPr marL="0" indent="0">
              <a:buFont typeface="Calibri" panose="020F0502020204030204" pitchFamily="34" charset="0"/>
              <a:buNone/>
            </a:pPr>
            <a:r>
              <a:rPr lang="en-GB" sz="3400" b="1" dirty="0">
                <a:latin typeface="Amasis MT Pro Medium" panose="02040604050005020304" pitchFamily="18" charset="0"/>
              </a:rPr>
              <a:t>           -  </a:t>
            </a:r>
            <a:r>
              <a:rPr lang="en-GB" sz="3400" b="1" dirty="0">
                <a:highlight>
                  <a:srgbClr val="FFFF00"/>
                </a:highlight>
                <a:latin typeface="Amasis MT Pro Medium" panose="02040604050005020304" pitchFamily="18" charset="0"/>
              </a:rPr>
              <a:t>Supports officers who participate in PT production</a:t>
            </a:r>
          </a:p>
          <a:p>
            <a:pPr marL="0" indent="0">
              <a:buFont typeface="Calibri" panose="020F0502020204030204" pitchFamily="34" charset="0"/>
              <a:buNone/>
            </a:pPr>
            <a:r>
              <a:rPr lang="en-GB" sz="3400" b="1" dirty="0">
                <a:latin typeface="Amasis MT Pro Medium" panose="02040604050005020304" pitchFamily="18" charset="0"/>
              </a:rPr>
              <a:t>           -  Supports distribution of Recency PTs</a:t>
            </a:r>
          </a:p>
          <a:p>
            <a:pPr marL="0" indent="0">
              <a:buFont typeface="Calibri" panose="020F0502020204030204" pitchFamily="34" charset="0"/>
              <a:buNone/>
            </a:pPr>
            <a:r>
              <a:rPr lang="en-GB" b="1" dirty="0">
                <a:latin typeface="Amasis MT Pro Medium" panose="02040604050005020304" pitchFamily="18" charset="0"/>
              </a:rPr>
              <a:t>      </a:t>
            </a:r>
          </a:p>
        </p:txBody>
      </p:sp>
    </p:spTree>
    <p:extLst>
      <p:ext uri="{BB962C8B-B14F-4D97-AF65-F5344CB8AC3E}">
        <p14:creationId xmlns:p14="http://schemas.microsoft.com/office/powerpoint/2010/main" val="261006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7" y="307673"/>
            <a:ext cx="12008498" cy="1395662"/>
          </a:xfrm>
        </p:spPr>
        <p:txBody>
          <a:bodyPr>
            <a:noAutofit/>
          </a:bodyPr>
          <a:lstStyle/>
          <a:p>
            <a:pPr algn="ctr"/>
            <a:r>
              <a:rPr lang="en-GB" sz="5400" b="1" dirty="0">
                <a:solidFill>
                  <a:srgbClr val="002060"/>
                </a:solidFill>
                <a:latin typeface="Amasis MT Pro Black" panose="02040A04050005020304" pitchFamily="18" charset="0"/>
              </a:rPr>
              <a:t>PT Panel Production and Distribution</a:t>
            </a:r>
          </a:p>
        </p:txBody>
      </p:sp>
      <p:sp>
        <p:nvSpPr>
          <p:cNvPr id="3" name="Content Placeholder 2"/>
          <p:cNvSpPr>
            <a:spLocks noGrp="1"/>
          </p:cNvSpPr>
          <p:nvPr>
            <p:ph idx="1"/>
          </p:nvPr>
        </p:nvSpPr>
        <p:spPr>
          <a:xfrm>
            <a:off x="651953" y="3779484"/>
            <a:ext cx="2644770" cy="2388187"/>
          </a:xfrm>
        </p:spPr>
        <p:txBody>
          <a:bodyPr>
            <a:noAutofit/>
          </a:bodyPr>
          <a:lstStyle/>
          <a:p>
            <a:pPr marL="0" indent="0" algn="ctr">
              <a:buNone/>
            </a:pPr>
            <a:r>
              <a:rPr lang="en-GB" sz="1600" b="1" dirty="0">
                <a:latin typeface="Amasis MT Pro Medium" panose="02040604050005020304" pitchFamily="18" charset="0"/>
              </a:rPr>
              <a:t>Malawi PT panels are produced centrally at NHRL</a:t>
            </a:r>
          </a:p>
          <a:p>
            <a:pPr marL="0" indent="0" algn="ctr">
              <a:buNone/>
            </a:pPr>
            <a:r>
              <a:rPr lang="en-GB" sz="1600" b="1" dirty="0">
                <a:latin typeface="Amasis MT Pro Medium" panose="02040604050005020304" pitchFamily="18" charset="0"/>
              </a:rPr>
              <a:t>The country uses DTS material</a:t>
            </a:r>
          </a:p>
          <a:p>
            <a:pPr marL="0" indent="0" algn="ctr">
              <a:buNone/>
            </a:pPr>
            <a:r>
              <a:rPr lang="en-GB" sz="1600" b="1" dirty="0">
                <a:latin typeface="Amasis MT Pro Medium" panose="02040604050005020304" pitchFamily="18" charset="0"/>
              </a:rPr>
              <a:t>PT Panels are produced bi-annually, and uses 5 panels for routine PTs and 3 panels for Recency PTs</a:t>
            </a:r>
          </a:p>
          <a:p>
            <a:pPr marL="0" indent="0" algn="ctr">
              <a:buNone/>
            </a:pPr>
            <a:endParaRPr lang="en-GB" sz="1600" b="1" dirty="0">
              <a:latin typeface="Amasis MT Pro Medium" panose="02040604050005020304" pitchFamily="18" charset="0"/>
            </a:endParaRPr>
          </a:p>
        </p:txBody>
      </p:sp>
      <p:sp>
        <p:nvSpPr>
          <p:cNvPr id="16" name="Content Placeholder 2">
            <a:extLst>
              <a:ext uri="{FF2B5EF4-FFF2-40B4-BE49-F238E27FC236}">
                <a16:creationId xmlns:a16="http://schemas.microsoft.com/office/drawing/2014/main" id="{88A23116-449D-E9B8-377E-FF599F03E933}"/>
              </a:ext>
            </a:extLst>
          </p:cNvPr>
          <p:cNvSpPr txBox="1">
            <a:spLocks/>
          </p:cNvSpPr>
          <p:nvPr/>
        </p:nvSpPr>
        <p:spPr>
          <a:xfrm>
            <a:off x="4365945" y="3779520"/>
            <a:ext cx="2105237" cy="2032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sz="1600" b="1" dirty="0">
                <a:latin typeface="Amasis MT Pro Medium" panose="02040604050005020304" pitchFamily="18" charset="0"/>
              </a:rPr>
              <a:t>Couriers are subcontracted to deliver the packaged specimens to districts across the country</a:t>
            </a:r>
          </a:p>
          <a:p>
            <a:pPr marL="0" indent="0" algn="ctr">
              <a:buNone/>
            </a:pPr>
            <a:endParaRPr lang="en-GB" sz="1600" b="1" dirty="0">
              <a:latin typeface="Amasis MT Pro Medium" panose="02040604050005020304" pitchFamily="18" charset="0"/>
            </a:endParaRPr>
          </a:p>
        </p:txBody>
      </p:sp>
      <p:sp>
        <p:nvSpPr>
          <p:cNvPr id="17" name="Content Placeholder 2">
            <a:extLst>
              <a:ext uri="{FF2B5EF4-FFF2-40B4-BE49-F238E27FC236}">
                <a16:creationId xmlns:a16="http://schemas.microsoft.com/office/drawing/2014/main" id="{6095C9DD-4108-B0E5-62F9-D9AF1E1D640F}"/>
              </a:ext>
            </a:extLst>
          </p:cNvPr>
          <p:cNvSpPr txBox="1">
            <a:spLocks/>
          </p:cNvSpPr>
          <p:nvPr/>
        </p:nvSpPr>
        <p:spPr>
          <a:xfrm>
            <a:off x="7880759" y="3779520"/>
            <a:ext cx="3102090" cy="203200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GB" sz="1600" dirty="0">
                <a:latin typeface="Amasis MT Pro Medium" panose="02040604050005020304" pitchFamily="18" charset="0"/>
              </a:rPr>
              <a:t>Quality checks are done at the district lab upon receipt and distributes them to the testing points.</a:t>
            </a:r>
          </a:p>
          <a:p>
            <a:pPr marL="0" indent="0" algn="ctr">
              <a:buNone/>
            </a:pPr>
            <a:r>
              <a:rPr lang="en-GB" sz="1600" dirty="0">
                <a:latin typeface="Amasis MT Pro Medium" panose="02040604050005020304" pitchFamily="18" charset="0"/>
              </a:rPr>
              <a:t>Results are sent back to NHRL by district coordinators.</a:t>
            </a:r>
          </a:p>
          <a:p>
            <a:pPr marL="0" indent="0" algn="ctr">
              <a:buNone/>
            </a:pPr>
            <a:r>
              <a:rPr lang="en-GB" sz="1600" dirty="0">
                <a:latin typeface="Amasis MT Pro Medium" panose="02040604050005020304" pitchFamily="18" charset="0"/>
              </a:rPr>
              <a:t>In-district transportation is done by R4H using motorcycles</a:t>
            </a:r>
          </a:p>
        </p:txBody>
      </p:sp>
      <p:sp>
        <p:nvSpPr>
          <p:cNvPr id="24" name="Flowchart: Delay 23">
            <a:extLst>
              <a:ext uri="{FF2B5EF4-FFF2-40B4-BE49-F238E27FC236}">
                <a16:creationId xmlns:a16="http://schemas.microsoft.com/office/drawing/2014/main" id="{99B89809-F084-FDD2-6721-90A05B68C540}"/>
              </a:ext>
            </a:extLst>
          </p:cNvPr>
          <p:cNvSpPr/>
          <p:nvPr/>
        </p:nvSpPr>
        <p:spPr>
          <a:xfrm flipV="1">
            <a:off x="611632" y="6206461"/>
            <a:ext cx="10968736" cy="409862"/>
          </a:xfrm>
          <a:prstGeom prst="flowChartDelay">
            <a:avLst/>
          </a:prstGeom>
          <a:solidFill>
            <a:schemeClr val="bg1">
              <a:lumMod val="85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AD9FB46-A287-7183-94C1-71E961A5E3F8}"/>
              </a:ext>
            </a:extLst>
          </p:cNvPr>
          <p:cNvPicPr>
            <a:picLocks noChangeAspect="1"/>
          </p:cNvPicPr>
          <p:nvPr/>
        </p:nvPicPr>
        <p:blipFill rotWithShape="1">
          <a:blip r:embed="rId2"/>
          <a:srcRect b="6659"/>
          <a:stretch/>
        </p:blipFill>
        <p:spPr>
          <a:xfrm>
            <a:off x="769660" y="1917248"/>
            <a:ext cx="2314805" cy="1648323"/>
          </a:xfrm>
          <a:prstGeom prst="rect">
            <a:avLst/>
          </a:prstGeom>
        </p:spPr>
      </p:pic>
      <p:pic>
        <p:nvPicPr>
          <p:cNvPr id="26" name="Picture 25">
            <a:extLst>
              <a:ext uri="{FF2B5EF4-FFF2-40B4-BE49-F238E27FC236}">
                <a16:creationId xmlns:a16="http://schemas.microsoft.com/office/drawing/2014/main" id="{A3EB2404-2D3E-913B-5CC6-E5CD344875A4}"/>
              </a:ext>
            </a:extLst>
          </p:cNvPr>
          <p:cNvPicPr>
            <a:picLocks noChangeAspect="1"/>
          </p:cNvPicPr>
          <p:nvPr/>
        </p:nvPicPr>
        <p:blipFill rotWithShape="1">
          <a:blip r:embed="rId3"/>
          <a:srcRect t="14797" b="16306"/>
          <a:stretch/>
        </p:blipFill>
        <p:spPr>
          <a:xfrm>
            <a:off x="4365945" y="1828514"/>
            <a:ext cx="2314805" cy="1839134"/>
          </a:xfrm>
          <a:prstGeom prst="rect">
            <a:avLst/>
          </a:prstGeom>
        </p:spPr>
      </p:pic>
      <p:pic>
        <p:nvPicPr>
          <p:cNvPr id="27" name="Picture 26">
            <a:extLst>
              <a:ext uri="{FF2B5EF4-FFF2-40B4-BE49-F238E27FC236}">
                <a16:creationId xmlns:a16="http://schemas.microsoft.com/office/drawing/2014/main" id="{6882DC99-11EA-434D-7F3C-3788C3E25110}"/>
              </a:ext>
            </a:extLst>
          </p:cNvPr>
          <p:cNvPicPr>
            <a:picLocks noChangeAspect="1"/>
          </p:cNvPicPr>
          <p:nvPr/>
        </p:nvPicPr>
        <p:blipFill>
          <a:blip r:embed="rId4"/>
          <a:stretch>
            <a:fillRect/>
          </a:stretch>
        </p:blipFill>
        <p:spPr>
          <a:xfrm>
            <a:off x="8117708" y="1828514"/>
            <a:ext cx="2366933" cy="1737058"/>
          </a:xfrm>
          <a:prstGeom prst="rect">
            <a:avLst/>
          </a:prstGeom>
        </p:spPr>
      </p:pic>
      <p:pic>
        <p:nvPicPr>
          <p:cNvPr id="28" name="Picture 27">
            <a:extLst>
              <a:ext uri="{FF2B5EF4-FFF2-40B4-BE49-F238E27FC236}">
                <a16:creationId xmlns:a16="http://schemas.microsoft.com/office/drawing/2014/main" id="{A42F05BB-6560-D952-ED39-500427FB5039}"/>
              </a:ext>
            </a:extLst>
          </p:cNvPr>
          <p:cNvPicPr>
            <a:picLocks noChangeAspect="1"/>
          </p:cNvPicPr>
          <p:nvPr/>
        </p:nvPicPr>
        <p:blipFill>
          <a:blip r:embed="rId5"/>
          <a:stretch>
            <a:fillRect/>
          </a:stretch>
        </p:blipFill>
        <p:spPr>
          <a:xfrm>
            <a:off x="0" y="5869094"/>
            <a:ext cx="1095270" cy="988906"/>
          </a:xfrm>
          <a:prstGeom prst="rect">
            <a:avLst/>
          </a:prstGeom>
        </p:spPr>
      </p:pic>
    </p:spTree>
    <p:extLst>
      <p:ext uri="{BB962C8B-B14F-4D97-AF65-F5344CB8AC3E}">
        <p14:creationId xmlns:p14="http://schemas.microsoft.com/office/powerpoint/2010/main" val="355324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37" y="261258"/>
            <a:ext cx="11989836" cy="1212980"/>
          </a:xfrm>
        </p:spPr>
        <p:txBody>
          <a:bodyPr>
            <a:noAutofit/>
          </a:bodyPr>
          <a:lstStyle/>
          <a:p>
            <a:r>
              <a:rPr lang="en-GB" sz="6600" b="1" dirty="0">
                <a:solidFill>
                  <a:srgbClr val="002060"/>
                </a:solidFill>
                <a:latin typeface="Amasis MT Pro Black" panose="02040A04050005020304" pitchFamily="18" charset="0"/>
              </a:rPr>
              <a:t>Best &amp; Innovative Practices </a:t>
            </a:r>
          </a:p>
        </p:txBody>
      </p:sp>
      <p:sp>
        <p:nvSpPr>
          <p:cNvPr id="3" name="Content Placeholder 2"/>
          <p:cNvSpPr>
            <a:spLocks noGrp="1"/>
          </p:cNvSpPr>
          <p:nvPr>
            <p:ph idx="1"/>
          </p:nvPr>
        </p:nvSpPr>
        <p:spPr>
          <a:xfrm>
            <a:off x="1097280" y="1845734"/>
            <a:ext cx="10058400" cy="4023360"/>
          </a:xfrm>
        </p:spPr>
        <p:txBody>
          <a:bodyPr>
            <a:normAutofit fontScale="92500"/>
          </a:bodyPr>
          <a:lstStyle/>
          <a:p>
            <a:pPr>
              <a:buClrTx/>
              <a:buFont typeface="Wingdings" panose="05000000000000000000" pitchFamily="2" charset="2"/>
              <a:buChar char="§"/>
            </a:pPr>
            <a:r>
              <a:rPr lang="en-GB" dirty="0">
                <a:solidFill>
                  <a:schemeClr val="tx1"/>
                </a:solidFill>
                <a:latin typeface="Amasis MT Pro Medium" panose="02040604050005020304" pitchFamily="18" charset="0"/>
              </a:rPr>
              <a:t> </a:t>
            </a:r>
            <a:r>
              <a:rPr lang="en-GB" sz="2400" dirty="0">
                <a:solidFill>
                  <a:schemeClr val="tx1"/>
                </a:solidFill>
                <a:latin typeface="Amasis MT Pro Medium" panose="02040604050005020304" pitchFamily="18" charset="0"/>
              </a:rPr>
              <a:t>Integrating HIV, Syphilis and Hepatitis in one DTS.</a:t>
            </a:r>
          </a:p>
          <a:p>
            <a:pPr>
              <a:buClrTx/>
              <a:buFont typeface="Wingdings" panose="05000000000000000000" pitchFamily="2" charset="2"/>
              <a:buChar char="§"/>
            </a:pPr>
            <a:r>
              <a:rPr lang="en-GB" sz="2400" dirty="0">
                <a:solidFill>
                  <a:schemeClr val="tx1"/>
                </a:solidFill>
                <a:latin typeface="Amasis MT Pro Medium" panose="02040604050005020304" pitchFamily="18" charset="0"/>
              </a:rPr>
              <a:t>Integrating Recency PT preparation into Routine HIV PT preparation thereby reducing the burden of managing the two programs separately.</a:t>
            </a:r>
          </a:p>
          <a:p>
            <a:pPr>
              <a:buClrTx/>
              <a:buFont typeface="Wingdings" panose="05000000000000000000" pitchFamily="2" charset="2"/>
              <a:buChar char="§"/>
            </a:pPr>
            <a:r>
              <a:rPr lang="en-GB" sz="2400" dirty="0">
                <a:solidFill>
                  <a:schemeClr val="tx1"/>
                </a:solidFill>
                <a:latin typeface="Amasis MT Pro Medium" panose="02040604050005020304" pitchFamily="18" charset="0"/>
              </a:rPr>
              <a:t> Migration from paper-based reporting to </a:t>
            </a:r>
            <a:r>
              <a:rPr lang="en-GB" sz="2400" dirty="0" err="1">
                <a:solidFill>
                  <a:schemeClr val="tx1"/>
                </a:solidFill>
                <a:latin typeface="Amasis MT Pro Medium" panose="02040604050005020304" pitchFamily="18" charset="0"/>
              </a:rPr>
              <a:t>ePT</a:t>
            </a:r>
            <a:r>
              <a:rPr lang="en-GB" sz="2400" dirty="0">
                <a:solidFill>
                  <a:schemeClr val="tx1"/>
                </a:solidFill>
                <a:latin typeface="Amasis MT Pro Medium" panose="02040604050005020304" pitchFamily="18" charset="0"/>
              </a:rPr>
              <a:t>, so far,14/29 districts are reporting using </a:t>
            </a:r>
            <a:r>
              <a:rPr lang="en-GB" sz="2400" dirty="0" err="1">
                <a:solidFill>
                  <a:schemeClr val="tx1"/>
                </a:solidFill>
                <a:latin typeface="Amasis MT Pro Medium" panose="02040604050005020304" pitchFamily="18" charset="0"/>
              </a:rPr>
              <a:t>ePT</a:t>
            </a:r>
            <a:r>
              <a:rPr lang="en-GB" sz="2400" dirty="0">
                <a:solidFill>
                  <a:schemeClr val="tx1"/>
                </a:solidFill>
                <a:latin typeface="Amasis MT Pro Medium" panose="02040604050005020304" pitchFamily="18" charset="0"/>
              </a:rPr>
              <a:t>.</a:t>
            </a:r>
          </a:p>
          <a:p>
            <a:pPr>
              <a:buClrTx/>
              <a:buFont typeface="Wingdings" panose="05000000000000000000" pitchFamily="2" charset="2"/>
              <a:buChar char="§"/>
            </a:pPr>
            <a:r>
              <a:rPr lang="en-GB" sz="2400" dirty="0">
                <a:solidFill>
                  <a:schemeClr val="tx1"/>
                </a:solidFill>
                <a:latin typeface="Amasis MT Pro Medium" panose="02040604050005020304" pitchFamily="18" charset="0"/>
              </a:rPr>
              <a:t> NHRL conducts stability tests for 4 weeks for temperatures ranging from 2- 45</a:t>
            </a:r>
            <a:r>
              <a:rPr lang="en-GB" sz="2400" dirty="0">
                <a:solidFill>
                  <a:schemeClr val="tx1"/>
                </a:solidFill>
                <a:latin typeface="Amasis MT Pro Medium" panose="02040604050005020304" pitchFamily="18" charset="0"/>
                <a:cs typeface="Times New Roman" panose="02020603050405020304" pitchFamily="18" charset="0"/>
              </a:rPr>
              <a:t>℃.</a:t>
            </a:r>
          </a:p>
          <a:p>
            <a:pPr>
              <a:buClrTx/>
              <a:buFont typeface="Wingdings" panose="05000000000000000000" pitchFamily="2" charset="2"/>
              <a:buChar char="§"/>
            </a:pPr>
            <a:r>
              <a:rPr lang="en-GB" sz="2400" dirty="0">
                <a:solidFill>
                  <a:schemeClr val="tx1"/>
                </a:solidFill>
                <a:latin typeface="Amasis MT Pro Medium" panose="02040604050005020304" pitchFamily="18" charset="0"/>
                <a:cs typeface="Times New Roman" panose="02020603050405020304" pitchFamily="18" charset="0"/>
              </a:rPr>
              <a:t> Use of PTs as a requirement for certification has improved providers participation.</a:t>
            </a:r>
          </a:p>
          <a:p>
            <a:pPr>
              <a:buClrTx/>
              <a:buFont typeface="Wingdings" panose="05000000000000000000" pitchFamily="2" charset="2"/>
              <a:buChar char="§"/>
            </a:pPr>
            <a:r>
              <a:rPr lang="en-GB" sz="2400" dirty="0">
                <a:solidFill>
                  <a:schemeClr val="tx1"/>
                </a:solidFill>
                <a:latin typeface="Amasis MT Pro Medium" panose="02040604050005020304" pitchFamily="18" charset="0"/>
                <a:cs typeface="Times New Roman" panose="02020603050405020304" pitchFamily="18" charset="0"/>
              </a:rPr>
              <a:t>Reduction of RS PT panels making the program cost effective and sustainable</a:t>
            </a:r>
          </a:p>
          <a:p>
            <a:pPr>
              <a:buFont typeface="Wingdings" panose="05000000000000000000" pitchFamily="2" charset="2"/>
              <a:buChar char="§"/>
            </a:pPr>
            <a:endParaRPr lang="en-GB" dirty="0">
              <a:solidFill>
                <a:schemeClr val="tx1"/>
              </a:solidFill>
              <a:latin typeface="Amasis MT Pro Medium" panose="02040604050005020304" pitchFamily="18" charset="0"/>
            </a:endParaRPr>
          </a:p>
        </p:txBody>
      </p:sp>
      <p:pic>
        <p:nvPicPr>
          <p:cNvPr id="6" name="Picture 5">
            <a:extLst>
              <a:ext uri="{FF2B5EF4-FFF2-40B4-BE49-F238E27FC236}">
                <a16:creationId xmlns:a16="http://schemas.microsoft.com/office/drawing/2014/main" id="{49DC577F-D486-BB82-9E0C-E65B046A4D58}"/>
              </a:ext>
            </a:extLst>
          </p:cNvPr>
          <p:cNvPicPr>
            <a:picLocks noChangeAspect="1"/>
          </p:cNvPicPr>
          <p:nvPr/>
        </p:nvPicPr>
        <p:blipFill>
          <a:blip r:embed="rId2"/>
          <a:stretch>
            <a:fillRect/>
          </a:stretch>
        </p:blipFill>
        <p:spPr>
          <a:xfrm>
            <a:off x="0" y="5869094"/>
            <a:ext cx="1095270" cy="988906"/>
          </a:xfrm>
          <a:prstGeom prst="rect">
            <a:avLst/>
          </a:prstGeom>
        </p:spPr>
      </p:pic>
    </p:spTree>
    <p:extLst>
      <p:ext uri="{BB962C8B-B14F-4D97-AF65-F5344CB8AC3E}">
        <p14:creationId xmlns:p14="http://schemas.microsoft.com/office/powerpoint/2010/main" val="385059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DC577F-D486-BB82-9E0C-E65B046A4D58}"/>
              </a:ext>
            </a:extLst>
          </p:cNvPr>
          <p:cNvPicPr>
            <a:picLocks noChangeAspect="1"/>
          </p:cNvPicPr>
          <p:nvPr/>
        </p:nvPicPr>
        <p:blipFill>
          <a:blip r:embed="rId2"/>
          <a:stretch>
            <a:fillRect/>
          </a:stretch>
        </p:blipFill>
        <p:spPr>
          <a:xfrm>
            <a:off x="0" y="5869094"/>
            <a:ext cx="1095270" cy="988906"/>
          </a:xfrm>
          <a:prstGeom prst="rect">
            <a:avLst/>
          </a:prstGeom>
        </p:spPr>
      </p:pic>
      <p:pic>
        <p:nvPicPr>
          <p:cNvPr id="10" name="Picture 9">
            <a:extLst>
              <a:ext uri="{FF2B5EF4-FFF2-40B4-BE49-F238E27FC236}">
                <a16:creationId xmlns:a16="http://schemas.microsoft.com/office/drawing/2014/main" id="{93ABCE77-BF6E-4AAC-9931-02B5B6564480}"/>
              </a:ext>
            </a:extLst>
          </p:cNvPr>
          <p:cNvPicPr>
            <a:picLocks noChangeAspect="1"/>
          </p:cNvPicPr>
          <p:nvPr/>
        </p:nvPicPr>
        <p:blipFill rotWithShape="1">
          <a:blip r:embed="rId3"/>
          <a:srcRect l="19992" t="1287" r="23485" b="10337"/>
          <a:stretch/>
        </p:blipFill>
        <p:spPr>
          <a:xfrm>
            <a:off x="1095270" y="401217"/>
            <a:ext cx="5383764" cy="4646644"/>
          </a:xfrm>
          <a:prstGeom prst="rect">
            <a:avLst/>
          </a:prstGeom>
        </p:spPr>
      </p:pic>
      <p:sp>
        <p:nvSpPr>
          <p:cNvPr id="11" name="Rectangle 10">
            <a:extLst>
              <a:ext uri="{FF2B5EF4-FFF2-40B4-BE49-F238E27FC236}">
                <a16:creationId xmlns:a16="http://schemas.microsoft.com/office/drawing/2014/main" id="{61DB76CE-6BF8-E2D2-ADAC-0A3B6124E700}"/>
              </a:ext>
            </a:extLst>
          </p:cNvPr>
          <p:cNvSpPr/>
          <p:nvPr/>
        </p:nvSpPr>
        <p:spPr>
          <a:xfrm>
            <a:off x="4777273" y="3802224"/>
            <a:ext cx="6167535" cy="2491273"/>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w="57150"/>
        </p:spPr>
        <p:style>
          <a:lnRef idx="2">
            <a:schemeClr val="dk1"/>
          </a:lnRef>
          <a:fillRef idx="1">
            <a:schemeClr val="lt1"/>
          </a:fillRef>
          <a:effectRef idx="0">
            <a:schemeClr val="dk1"/>
          </a:effectRef>
          <a:fontRef idx="minor">
            <a:schemeClr val="dk1"/>
          </a:fontRef>
        </p:style>
        <p:txBody>
          <a:bodyPr rtlCol="0" anchor="ctr"/>
          <a:lstStyle/>
          <a:p>
            <a:pPr algn="ctr"/>
            <a:r>
              <a:rPr lang="en-US" sz="8800" b="1" dirty="0" err="1">
                <a:latin typeface="Old English Text MT" panose="03040902040508030806" pitchFamily="66" charset="0"/>
              </a:rPr>
              <a:t>Zikomo</a:t>
            </a:r>
            <a:r>
              <a:rPr lang="en-US" sz="8800" b="1" dirty="0">
                <a:latin typeface="Old English Text MT" panose="03040902040508030806" pitchFamily="66" charset="0"/>
              </a:rPr>
              <a:t> </a:t>
            </a:r>
            <a:r>
              <a:rPr lang="en-US" sz="8800" b="1" dirty="0" err="1">
                <a:latin typeface="Old English Text MT" panose="03040902040508030806" pitchFamily="66" charset="0"/>
              </a:rPr>
              <a:t>Kwambili</a:t>
            </a:r>
            <a:endParaRPr lang="en-US" sz="8800" b="1" dirty="0">
              <a:latin typeface="Old English Text MT" panose="03040902040508030806" pitchFamily="66" charset="0"/>
            </a:endParaRPr>
          </a:p>
        </p:txBody>
      </p:sp>
    </p:spTree>
    <p:extLst>
      <p:ext uri="{BB962C8B-B14F-4D97-AF65-F5344CB8AC3E}">
        <p14:creationId xmlns:p14="http://schemas.microsoft.com/office/powerpoint/2010/main" val="6198248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7608</TotalTime>
  <Words>411</Words>
  <Application>Microsoft Office PowerPoint</Application>
  <PresentationFormat>Widescreen</PresentationFormat>
  <Paragraphs>48</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Amasis MT Pro Black</vt:lpstr>
      <vt:lpstr>Amasis MT Pro Medium</vt:lpstr>
      <vt:lpstr>Arial</vt:lpstr>
      <vt:lpstr>Calibri</vt:lpstr>
      <vt:lpstr>Calibri Light</vt:lpstr>
      <vt:lpstr>Old English Text MT</vt:lpstr>
      <vt:lpstr>Wingdings</vt:lpstr>
      <vt:lpstr>Retrospect</vt:lpstr>
      <vt:lpstr>Overview of Malawi’s PT Program</vt:lpstr>
      <vt:lpstr>Outline</vt:lpstr>
      <vt:lpstr>Overview of HIV-RT PT program in Malawi</vt:lpstr>
      <vt:lpstr>Coverage of the PT program</vt:lpstr>
      <vt:lpstr>PT PERFORMANCE</vt:lpstr>
      <vt:lpstr>Stakeholders and Their  </vt:lpstr>
      <vt:lpstr>PT Panel Production and Distribution</vt:lpstr>
      <vt:lpstr>Best &amp; Innovative Practices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 RT EQA SCHEME</dc:title>
  <dc:creator>USER</dc:creator>
  <cp:lastModifiedBy>BANGARA, FRED (CDC/GHC/DGHT)</cp:lastModifiedBy>
  <cp:revision>31</cp:revision>
  <dcterms:created xsi:type="dcterms:W3CDTF">2024-05-10T07:28:20Z</dcterms:created>
  <dcterms:modified xsi:type="dcterms:W3CDTF">2024-06-04T10:17:01Z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2024-05-13T20:43:40Z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2f249395-fc14-4d3e-8b3b-3aa191d8531b</vt:lpwstr>
  </property>
  <property fmtid="{D5CDD505-2E9C-101B-9397-08002B2CF9AE}" pid="8" name="MSIP_Label_7b94a7b8-f06c-4dfe-bdcc-9b548fd58c31_ContentBits">
    <vt:lpwstr>0</vt:lpwstr>
  </property>
</Properties>
</file>